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media1.mp4" ContentType="video/unknown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1pPr>
    <a:lvl2pPr marL="0" marR="0" indent="22860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2pPr>
    <a:lvl3pPr marL="0" marR="0" indent="45720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3pPr>
    <a:lvl4pPr marL="0" marR="0" indent="68580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4pPr>
    <a:lvl5pPr marL="0" marR="0" indent="91440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5pPr>
    <a:lvl6pPr marL="0" marR="0" indent="114300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6pPr>
    <a:lvl7pPr marL="0" marR="0" indent="137160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7pPr>
    <a:lvl8pPr marL="0" marR="0" indent="160020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8pPr>
    <a:lvl9pPr marL="0" marR="0" indent="182880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Avenir Next Medium"/>
          <a:ea typeface="Avenir Next Medium"/>
          <a:cs typeface="Avenir Next Medium"/>
        </a:font>
        <a:schemeClr val="accent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1">
              <a:hueOff val="178262"/>
              <a:satOff val="-8651"/>
              <a:lumOff val="-7254"/>
              <a:alpha val="29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6">
              <a:alpha val="25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01D73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1873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187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CDEE0">
              <a:alpha val="18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-239254"/>
              <a:lumOff val="-1399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EB9B">
              <a:alpha val="26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889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4EB9B">
                  <a:alpha val="2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D4EB9B">
                  <a:alpha val="2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47882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222222"/>
              </a:solidFill>
              <a:prstDash val="solid"/>
              <a:miter lim="400000"/>
            </a:ln>
          </a:top>
          <a:bottom>
            <a:ln w="254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>
              <a:alpha val="75000"/>
            </a:srgbClr>
          </a:solidFill>
        </a:fill>
      </a:tcStyle>
    </a:wholeTbl>
    <a:band2H>
      <a:tcTxStyle b="def" i="def"/>
      <a:tcStyle>
        <a:tcBdr/>
        <a:fill>
          <a:solidFill>
            <a:srgbClr val="686A6A">
              <a:alpha val="85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222222"/>
      </a:tcTxStyle>
      <a:tcStyle>
        <a:tcBdr>
          <a:left>
            <a:ln w="12700" cap="flat">
              <a:noFill/>
              <a:miter lim="400000"/>
            </a:ln>
          </a:left>
          <a:right>
            <a:ln w="63500" cap="flat">
              <a:solidFill>
                <a:srgbClr val="222222"/>
              </a:solidFill>
              <a:prstDash val="solid"/>
              <a:miter lim="400000"/>
            </a:ln>
          </a:right>
          <a:top>
            <a:ln w="25400" cap="flat">
              <a:solidFill>
                <a:srgbClr val="222222"/>
              </a:solidFill>
              <a:prstDash val="solid"/>
              <a:miter lim="400000"/>
            </a:ln>
          </a:top>
          <a:bottom>
            <a:ln w="254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86A6A">
              <a:alpha val="85000"/>
            </a:srgbClr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3D3D3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22222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3D3D3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25400" cap="flat">
              <a:solidFill>
                <a:srgbClr val="5F6568"/>
              </a:solidFill>
              <a:prstDash val="solid"/>
              <a:miter lim="400000"/>
            </a:ln>
          </a:left>
          <a:right>
            <a:ln w="25400" cap="flat">
              <a:solidFill>
                <a:srgbClr val="5F6568"/>
              </a:solidFill>
              <a:prstDash val="solid"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CDEE0">
              <a:alpha val="18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63500" cap="flat">
              <a:solidFill>
                <a:srgbClr val="5F6568"/>
              </a:solidFill>
              <a:prstDash val="solid"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25400" cap="flat">
              <a:solidFill>
                <a:srgbClr val="5F6568"/>
              </a:solidFill>
              <a:prstDash val="solid"/>
              <a:miter lim="400000"/>
            </a:ln>
          </a:left>
          <a:right>
            <a:ln w="25400" cap="flat">
              <a:solidFill>
                <a:srgbClr val="5F656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4" name="Shape 16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0" showMasterPhAnim="1">
  <p:cSld name="Title &amp; Subtitle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"/>
          <p:cNvSpPr/>
          <p:nvPr/>
        </p:nvSpPr>
        <p:spPr>
          <a:xfrm flipV="1">
            <a:off x="762000" y="8635632"/>
            <a:ext cx="22859999" cy="369"/>
          </a:xfrm>
          <a:prstGeom prst="line">
            <a:avLst/>
          </a:prstGeom>
          <a:ln w="508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3" name="Title Text"/>
          <p:cNvSpPr txBox="1"/>
          <p:nvPr>
            <p:ph type="title"/>
          </p:nvPr>
        </p:nvSpPr>
        <p:spPr>
          <a:xfrm>
            <a:off x="762000" y="9042400"/>
            <a:ext cx="22860000" cy="38100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30300"/>
            </a:lvl1pPr>
          </a:lstStyle>
          <a:p>
            <a:pPr/>
            <a:r>
              <a:t>Title Text</a:t>
            </a:r>
          </a:p>
        </p:txBody>
      </p:sp>
      <p:sp>
        <p:nvSpPr>
          <p:cNvPr id="14" name="Body Level One…"/>
          <p:cNvSpPr txBox="1"/>
          <p:nvPr>
            <p:ph type="body" sz="quarter" idx="1"/>
          </p:nvPr>
        </p:nvSpPr>
        <p:spPr>
          <a:xfrm>
            <a:off x="762000" y="5994400"/>
            <a:ext cx="22860000" cy="25400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cap="all" sz="77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22860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cap="all" sz="77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45720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cap="all" sz="77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68580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cap="all" sz="77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91440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cap="all" sz="77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lide Number"/>
          <p:cNvSpPr txBox="1"/>
          <p:nvPr>
            <p:ph type="sldNum" sz="quarter" idx="2"/>
          </p:nvPr>
        </p:nvSpPr>
        <p:spPr>
          <a:xfrm>
            <a:off x="23063199" y="609600"/>
            <a:ext cx="553196" cy="6350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"/>
          <p:cNvSpPr txBox="1"/>
          <p:nvPr>
            <p:ph type="body" sz="quarter" idx="13"/>
          </p:nvPr>
        </p:nvSpPr>
        <p:spPr>
          <a:xfrm>
            <a:off x="762000" y="635000"/>
            <a:ext cx="20955000" cy="6350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6477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cap="all" spc="180" sz="36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r>
              <a:t>Text</a:t>
            </a:r>
          </a:p>
        </p:txBody>
      </p:sp>
      <p:sp>
        <p:nvSpPr>
          <p:cNvPr id="10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SzPct val="125000"/>
              <a:buChar char="▸"/>
            </a:lvl1pPr>
            <a:lvl2pPr>
              <a:buClr>
                <a:schemeClr val="accent1"/>
              </a:buClr>
              <a:buSzPct val="125000"/>
              <a:buChar char="▸"/>
            </a:lvl2pPr>
            <a:lvl3pPr>
              <a:buClr>
                <a:schemeClr val="accent1"/>
              </a:buClr>
              <a:buSzPct val="125000"/>
              <a:buChar char="▸"/>
            </a:lvl3pPr>
            <a:lvl4pPr>
              <a:buClr>
                <a:schemeClr val="accent1"/>
              </a:buClr>
              <a:buSzPct val="125000"/>
              <a:buChar char="▸"/>
            </a:lvl4pPr>
            <a:lvl5pPr>
              <a:buClr>
                <a:schemeClr val="accent1"/>
              </a:buClr>
              <a:buSzPct val="125000"/>
              <a:buChar char="▸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3 Up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Image"/>
          <p:cNvSpPr/>
          <p:nvPr>
            <p:ph type="pic" sz="half" idx="13"/>
          </p:nvPr>
        </p:nvSpPr>
        <p:spPr>
          <a:xfrm>
            <a:off x="12192000" y="0"/>
            <a:ext cx="12192000" cy="6832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12" name="Image"/>
          <p:cNvSpPr/>
          <p:nvPr>
            <p:ph type="pic" sz="half" idx="14"/>
          </p:nvPr>
        </p:nvSpPr>
        <p:spPr>
          <a:xfrm>
            <a:off x="12192000" y="6896100"/>
            <a:ext cx="12192000" cy="6819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13" name="Image"/>
          <p:cNvSpPr/>
          <p:nvPr>
            <p:ph type="pic" idx="15"/>
          </p:nvPr>
        </p:nvSpPr>
        <p:spPr>
          <a:xfrm>
            <a:off x="0" y="0"/>
            <a:ext cx="121285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Callout"/>
          <p:cNvSpPr/>
          <p:nvPr/>
        </p:nvSpPr>
        <p:spPr>
          <a:xfrm>
            <a:off x="876300" y="3314700"/>
            <a:ext cx="22631400" cy="73171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9" y="0"/>
                </a:moveTo>
                <a:cubicBezTo>
                  <a:pt x="54" y="0"/>
                  <a:pt x="0" y="165"/>
                  <a:pt x="0" y="369"/>
                </a:cubicBezTo>
                <a:lnTo>
                  <a:pt x="0" y="19013"/>
                </a:lnTo>
                <a:cubicBezTo>
                  <a:pt x="0" y="19217"/>
                  <a:pt x="54" y="19382"/>
                  <a:pt x="119" y="19382"/>
                </a:cubicBezTo>
                <a:lnTo>
                  <a:pt x="18186" y="19382"/>
                </a:lnTo>
                <a:lnTo>
                  <a:pt x="18717" y="21600"/>
                </a:lnTo>
                <a:lnTo>
                  <a:pt x="19247" y="19382"/>
                </a:lnTo>
                <a:lnTo>
                  <a:pt x="21481" y="19382"/>
                </a:lnTo>
                <a:cubicBezTo>
                  <a:pt x="21546" y="19382"/>
                  <a:pt x="21600" y="19217"/>
                  <a:pt x="21600" y="19013"/>
                </a:cubicBezTo>
                <a:lnTo>
                  <a:pt x="21600" y="369"/>
                </a:lnTo>
                <a:cubicBezTo>
                  <a:pt x="21600" y="165"/>
                  <a:pt x="21546" y="0"/>
                  <a:pt x="21481" y="0"/>
                </a:cubicBezTo>
                <a:lnTo>
                  <a:pt x="119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cap="all" sz="40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</a:p>
        </p:txBody>
      </p:sp>
      <p:sp>
        <p:nvSpPr>
          <p:cNvPr id="122" name="Type a quote here."/>
          <p:cNvSpPr txBox="1"/>
          <p:nvPr>
            <p:ph type="body" sz="quarter" idx="13"/>
          </p:nvPr>
        </p:nvSpPr>
        <p:spPr>
          <a:xfrm>
            <a:off x="1676400" y="4089400"/>
            <a:ext cx="21056600" cy="1805946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cap="all" sz="134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pPr/>
            <a:r>
              <a:t>Type a quote here.</a:t>
            </a:r>
          </a:p>
        </p:txBody>
      </p:sp>
      <p:sp>
        <p:nvSpPr>
          <p:cNvPr id="123" name="Johnny Appleseed"/>
          <p:cNvSpPr txBox="1"/>
          <p:nvPr>
            <p:ph type="body" sz="quarter" idx="14"/>
          </p:nvPr>
        </p:nvSpPr>
        <p:spPr>
          <a:xfrm>
            <a:off x="762000" y="10953750"/>
            <a:ext cx="22860000" cy="1206500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r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8700"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pPr/>
            <a:r>
              <a:t>Johnny Appleseed</a:t>
            </a:r>
          </a:p>
        </p:txBody>
      </p:sp>
      <p:sp>
        <p:nvSpPr>
          <p:cNvPr id="124" name="Text"/>
          <p:cNvSpPr txBox="1"/>
          <p:nvPr>
            <p:ph type="body" sz="quarter" idx="15"/>
          </p:nvPr>
        </p:nvSpPr>
        <p:spPr>
          <a:xfrm>
            <a:off x="762000" y="635000"/>
            <a:ext cx="20955000" cy="6350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6477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cap="all" spc="180" sz="36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r>
              <a:t>Text</a:t>
            </a:r>
          </a:p>
        </p:txBody>
      </p:sp>
      <p:sp>
        <p:nvSpPr>
          <p:cNvPr id="1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Quote Alt">
    <p:bg>
      <p:bgPr>
        <a:solidFill>
          <a:schemeClr val="accen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ype a quote here."/>
          <p:cNvSpPr txBox="1"/>
          <p:nvPr>
            <p:ph type="body" sz="quarter" idx="13"/>
          </p:nvPr>
        </p:nvSpPr>
        <p:spPr>
          <a:xfrm>
            <a:off x="11049000" y="3721100"/>
            <a:ext cx="12573000" cy="1805946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cap="all" sz="134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pPr/>
            <a:r>
              <a:t>Type a quote here.</a:t>
            </a:r>
          </a:p>
        </p:txBody>
      </p:sp>
      <p:sp>
        <p:nvSpPr>
          <p:cNvPr id="133" name="Image"/>
          <p:cNvSpPr/>
          <p:nvPr>
            <p:ph type="pic" idx="14"/>
          </p:nvPr>
        </p:nvSpPr>
        <p:spPr>
          <a:xfrm>
            <a:off x="0" y="0"/>
            <a:ext cx="10287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4" name="Johnny Appleseed"/>
          <p:cNvSpPr txBox="1"/>
          <p:nvPr>
            <p:ph type="body" sz="quarter" idx="15"/>
          </p:nvPr>
        </p:nvSpPr>
        <p:spPr>
          <a:xfrm>
            <a:off x="11049000" y="10953750"/>
            <a:ext cx="12573000" cy="1206500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defTabSz="647700">
              <a:spcBef>
                <a:spcPts val="0"/>
              </a:spcBef>
              <a:buClrTx/>
              <a:buSzTx/>
              <a:buFontTx/>
              <a:buNone/>
              <a:defRPr sz="8700">
                <a:solidFill>
                  <a:srgbClr val="232323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pPr/>
            <a:r>
              <a:t>Johnny Appleseed</a:t>
            </a:r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Image"/>
          <p:cNvSpPr/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lank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lank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Horizontal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Image"/>
          <p:cNvSpPr/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3" name="Line"/>
          <p:cNvSpPr/>
          <p:nvPr>
            <p:ph type="body" sz="quarter" idx="14"/>
          </p:nvPr>
        </p:nvSpPr>
        <p:spPr>
          <a:xfrm flipV="1">
            <a:off x="762000" y="8635632"/>
            <a:ext cx="22859999" cy="369"/>
          </a:xfrm>
          <a:prstGeom prst="line">
            <a:avLst/>
          </a:prstGeom>
          <a:ln w="50800">
            <a:solidFill>
              <a:srgbClr val="A6AAA9"/>
            </a:solidFill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ClrTx/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4" name="Title Text"/>
          <p:cNvSpPr txBox="1"/>
          <p:nvPr>
            <p:ph type="title"/>
          </p:nvPr>
        </p:nvSpPr>
        <p:spPr>
          <a:xfrm>
            <a:off x="762000" y="9042400"/>
            <a:ext cx="22860000" cy="38100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30300"/>
            </a:lvl1pPr>
          </a:lstStyle>
          <a:p>
            <a:pPr/>
            <a:r>
              <a:t>Title Text</a:t>
            </a:r>
          </a:p>
        </p:txBody>
      </p:sp>
      <p:sp>
        <p:nvSpPr>
          <p:cNvPr id="25" name="Body Level One…"/>
          <p:cNvSpPr txBox="1"/>
          <p:nvPr>
            <p:ph type="body" sz="quarter" idx="1"/>
          </p:nvPr>
        </p:nvSpPr>
        <p:spPr>
          <a:xfrm>
            <a:off x="762000" y="5994400"/>
            <a:ext cx="22860000" cy="25400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cap="all" sz="77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22860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cap="all" sz="77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45720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cap="all" sz="77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68580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cap="all" sz="77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91440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cap="all" sz="77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lide Number"/>
          <p:cNvSpPr txBox="1"/>
          <p:nvPr>
            <p:ph type="sldNum" sz="quarter" idx="2"/>
          </p:nvPr>
        </p:nvSpPr>
        <p:spPr>
          <a:xfrm>
            <a:off x="23063199" y="609600"/>
            <a:ext cx="553196" cy="6350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Subtitle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Line"/>
          <p:cNvSpPr/>
          <p:nvPr/>
        </p:nvSpPr>
        <p:spPr>
          <a:xfrm flipV="1">
            <a:off x="762000" y="8635632"/>
            <a:ext cx="22859999" cy="369"/>
          </a:xfrm>
          <a:prstGeom prst="line">
            <a:avLst/>
          </a:prstGeom>
          <a:ln w="508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4" name="Title Text"/>
          <p:cNvSpPr txBox="1"/>
          <p:nvPr>
            <p:ph type="title"/>
          </p:nvPr>
        </p:nvSpPr>
        <p:spPr>
          <a:xfrm>
            <a:off x="762000" y="9042400"/>
            <a:ext cx="22860000" cy="38100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30300"/>
            </a:lvl1pPr>
          </a:lstStyle>
          <a:p>
            <a:pPr/>
            <a:r>
              <a:t>Title Text</a:t>
            </a:r>
          </a:p>
        </p:txBody>
      </p:sp>
      <p:sp>
        <p:nvSpPr>
          <p:cNvPr id="35" name="Body Level One…"/>
          <p:cNvSpPr txBox="1"/>
          <p:nvPr>
            <p:ph type="body" sz="quarter" idx="1"/>
          </p:nvPr>
        </p:nvSpPr>
        <p:spPr>
          <a:xfrm>
            <a:off x="762000" y="5994400"/>
            <a:ext cx="22860000" cy="25400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cap="all" sz="77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22860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cap="all" sz="77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45720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cap="all" sz="77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68580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cap="all" sz="77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91440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cap="all" sz="77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" name="Slide Number"/>
          <p:cNvSpPr txBox="1"/>
          <p:nvPr>
            <p:ph type="sldNum" sz="quarter" idx="2"/>
          </p:nvPr>
        </p:nvSpPr>
        <p:spPr>
          <a:xfrm>
            <a:off x="23013221" y="584200"/>
            <a:ext cx="553195" cy="6350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- Center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Text"/>
          <p:cNvSpPr txBox="1"/>
          <p:nvPr>
            <p:ph type="title"/>
          </p:nvPr>
        </p:nvSpPr>
        <p:spPr>
          <a:xfrm>
            <a:off x="762000" y="5676900"/>
            <a:ext cx="22860000" cy="63500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30300"/>
            </a:lvl1pPr>
          </a:lstStyle>
          <a:p>
            <a:pPr/>
            <a:r>
              <a:t>Title Text</a:t>
            </a:r>
          </a:p>
        </p:txBody>
      </p:sp>
      <p:sp>
        <p:nvSpPr>
          <p:cNvPr id="44" name="Slide Number"/>
          <p:cNvSpPr txBox="1"/>
          <p:nvPr>
            <p:ph type="sldNum" sz="quarter" idx="2"/>
          </p:nvPr>
        </p:nvSpPr>
        <p:spPr>
          <a:xfrm>
            <a:off x="23063199" y="609600"/>
            <a:ext cx="553196" cy="6350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Vertical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Line"/>
          <p:cNvSpPr/>
          <p:nvPr/>
        </p:nvSpPr>
        <p:spPr>
          <a:xfrm flipV="1">
            <a:off x="11049000" y="8635798"/>
            <a:ext cx="12572997" cy="203"/>
          </a:xfrm>
          <a:prstGeom prst="line">
            <a:avLst/>
          </a:prstGeom>
          <a:ln w="508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2" name="Image"/>
          <p:cNvSpPr/>
          <p:nvPr>
            <p:ph type="pic" idx="13"/>
          </p:nvPr>
        </p:nvSpPr>
        <p:spPr>
          <a:xfrm>
            <a:off x="0" y="0"/>
            <a:ext cx="10287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53" name="Title Text"/>
          <p:cNvSpPr txBox="1"/>
          <p:nvPr>
            <p:ph type="title"/>
          </p:nvPr>
        </p:nvSpPr>
        <p:spPr>
          <a:xfrm>
            <a:off x="11049000" y="9042400"/>
            <a:ext cx="12573000" cy="38100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30300"/>
            </a:lvl1pPr>
          </a:lstStyle>
          <a:p>
            <a:pPr/>
            <a:r>
              <a:t>Title Text</a:t>
            </a:r>
          </a:p>
        </p:txBody>
      </p:sp>
      <p:sp>
        <p:nvSpPr>
          <p:cNvPr id="54" name="Body Level One…"/>
          <p:cNvSpPr txBox="1"/>
          <p:nvPr>
            <p:ph type="body" sz="quarter" idx="1"/>
          </p:nvPr>
        </p:nvSpPr>
        <p:spPr>
          <a:xfrm>
            <a:off x="11049000" y="5994400"/>
            <a:ext cx="12573000" cy="25400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cap="all" sz="77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22860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cap="all" sz="77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45720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cap="all" sz="77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68580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cap="all" sz="77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91440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cap="all" sz="77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Slide Number"/>
          <p:cNvSpPr txBox="1"/>
          <p:nvPr>
            <p:ph type="sldNum" sz="quarter" idx="2"/>
          </p:nvPr>
        </p:nvSpPr>
        <p:spPr>
          <a:xfrm>
            <a:off x="23063199" y="609600"/>
            <a:ext cx="553196" cy="6350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"/>
          <p:cNvSpPr txBox="1"/>
          <p:nvPr>
            <p:ph type="body" sz="quarter" idx="13"/>
          </p:nvPr>
        </p:nvSpPr>
        <p:spPr>
          <a:xfrm>
            <a:off x="762000" y="635000"/>
            <a:ext cx="20955000" cy="6350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6477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cap="all" spc="180" sz="36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r>
              <a:t>Text</a:t>
            </a:r>
          </a:p>
        </p:txBody>
      </p:sp>
      <p:sp>
        <p:nvSpPr>
          <p:cNvPr id="6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"/>
          <p:cNvSpPr txBox="1"/>
          <p:nvPr>
            <p:ph type="body" sz="quarter" idx="13"/>
          </p:nvPr>
        </p:nvSpPr>
        <p:spPr>
          <a:xfrm>
            <a:off x="762000" y="635000"/>
            <a:ext cx="20955000" cy="6350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6477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cap="all" spc="180" sz="36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r>
              <a:t>Text</a:t>
            </a:r>
          </a:p>
        </p:txBody>
      </p:sp>
      <p:sp>
        <p:nvSpPr>
          <p:cNvPr id="7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"/>
          <p:cNvSpPr txBox="1"/>
          <p:nvPr>
            <p:ph type="body" sz="quarter" idx="13"/>
          </p:nvPr>
        </p:nvSpPr>
        <p:spPr>
          <a:xfrm>
            <a:off x="762000" y="635000"/>
            <a:ext cx="20955000" cy="6350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6477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cap="all" spc="180" sz="36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r>
              <a:t>Text</a:t>
            </a:r>
          </a:p>
        </p:txBody>
      </p:sp>
      <p:sp>
        <p:nvSpPr>
          <p:cNvPr id="8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"/>
          <p:cNvSpPr txBox="1"/>
          <p:nvPr>
            <p:ph type="body" sz="quarter" idx="13"/>
          </p:nvPr>
        </p:nvSpPr>
        <p:spPr>
          <a:xfrm>
            <a:off x="762000" y="635000"/>
            <a:ext cx="20955000" cy="6350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6477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cap="all" spc="180" sz="36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r>
              <a:t>Text</a:t>
            </a:r>
          </a:p>
        </p:txBody>
      </p:sp>
      <p:sp>
        <p:nvSpPr>
          <p:cNvPr id="92" name="Image"/>
          <p:cNvSpPr/>
          <p:nvPr>
            <p:ph type="pic" sz="half" idx="14"/>
          </p:nvPr>
        </p:nvSpPr>
        <p:spPr>
          <a:xfrm>
            <a:off x="13335000" y="2159000"/>
            <a:ext cx="10287000" cy="10795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93" name="Title Text"/>
          <p:cNvSpPr txBox="1"/>
          <p:nvPr>
            <p:ph type="title"/>
          </p:nvPr>
        </p:nvSpPr>
        <p:spPr>
          <a:xfrm>
            <a:off x="762000" y="2159000"/>
            <a:ext cx="11811000" cy="1016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4" name="Body Level One…"/>
          <p:cNvSpPr txBox="1"/>
          <p:nvPr>
            <p:ph type="body" sz="half" idx="1"/>
          </p:nvPr>
        </p:nvSpPr>
        <p:spPr>
          <a:xfrm>
            <a:off x="762000" y="3860800"/>
            <a:ext cx="11811000" cy="858520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  <a:defRPr sz="4000"/>
            </a:lvl1pPr>
            <a:lvl2pPr>
              <a:buClr>
                <a:schemeClr val="accent1"/>
              </a:buClr>
              <a:buChar char="▸"/>
              <a:defRPr sz="4000"/>
            </a:lvl2pPr>
            <a:lvl3pPr>
              <a:buClr>
                <a:schemeClr val="accent1"/>
              </a:buClr>
              <a:buChar char="▸"/>
              <a:defRPr sz="4000"/>
            </a:lvl3pPr>
            <a:lvl4pPr>
              <a:buClr>
                <a:schemeClr val="accent1"/>
              </a:buClr>
              <a:buChar char="▸"/>
              <a:defRPr sz="4000"/>
            </a:lvl4pPr>
            <a:lvl5pPr>
              <a:buClr>
                <a:schemeClr val="accent1"/>
              </a:buClr>
              <a:buChar char="▸"/>
              <a:defRPr sz="4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/>
          <p:cNvSpPr/>
          <p:nvPr/>
        </p:nvSpPr>
        <p:spPr>
          <a:xfrm flipV="1">
            <a:off x="762000" y="1396632"/>
            <a:ext cx="22859999" cy="369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762000" y="2159000"/>
            <a:ext cx="22860000" cy="101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Body Level One…"/>
          <p:cNvSpPr txBox="1"/>
          <p:nvPr>
            <p:ph type="body" idx="1"/>
          </p:nvPr>
        </p:nvSpPr>
        <p:spPr>
          <a:xfrm>
            <a:off x="762000" y="3860800"/>
            <a:ext cx="22860000" cy="8585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/>
          <p:nvPr>
            <p:ph type="sldNum" sz="quarter" idx="2"/>
          </p:nvPr>
        </p:nvSpPr>
        <p:spPr>
          <a:xfrm>
            <a:off x="23059652" y="609600"/>
            <a:ext cx="553196" cy="635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lnSpc>
                <a:spcPct val="80000"/>
              </a:lnSpc>
              <a:spcBef>
                <a:spcPts val="0"/>
              </a:spcBef>
              <a:defRPr sz="36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transition xmlns:p14="http://schemas.microsoft.com/office/powerpoint/2010/main" spd="med" advClick="1"/>
  <p:txStyles>
    <p:titleStyle>
      <a:lvl1pPr marL="0" marR="0" indent="0" algn="l" defTabSz="825500" rtl="0" latinLnBrk="0">
        <a:lnSpc>
          <a:spcPct val="80000"/>
        </a:lnSpc>
        <a:spcBef>
          <a:spcPts val="39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8700" u="none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1pPr>
      <a:lvl2pPr marL="0" marR="0" indent="228600" algn="l" defTabSz="825500" rtl="0" latinLnBrk="0">
        <a:lnSpc>
          <a:spcPct val="80000"/>
        </a:lnSpc>
        <a:spcBef>
          <a:spcPts val="39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8700" u="none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2pPr>
      <a:lvl3pPr marL="0" marR="0" indent="457200" algn="l" defTabSz="825500" rtl="0" latinLnBrk="0">
        <a:lnSpc>
          <a:spcPct val="80000"/>
        </a:lnSpc>
        <a:spcBef>
          <a:spcPts val="39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8700" u="none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3pPr>
      <a:lvl4pPr marL="0" marR="0" indent="685800" algn="l" defTabSz="825500" rtl="0" latinLnBrk="0">
        <a:lnSpc>
          <a:spcPct val="80000"/>
        </a:lnSpc>
        <a:spcBef>
          <a:spcPts val="39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8700" u="none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4pPr>
      <a:lvl5pPr marL="0" marR="0" indent="914400" algn="l" defTabSz="825500" rtl="0" latinLnBrk="0">
        <a:lnSpc>
          <a:spcPct val="80000"/>
        </a:lnSpc>
        <a:spcBef>
          <a:spcPts val="39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8700" u="none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5pPr>
      <a:lvl6pPr marL="0" marR="0" indent="1143000" algn="l" defTabSz="825500" rtl="0" latinLnBrk="0">
        <a:lnSpc>
          <a:spcPct val="80000"/>
        </a:lnSpc>
        <a:spcBef>
          <a:spcPts val="39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8700" u="none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6pPr>
      <a:lvl7pPr marL="0" marR="0" indent="1371600" algn="l" defTabSz="825500" rtl="0" latinLnBrk="0">
        <a:lnSpc>
          <a:spcPct val="80000"/>
        </a:lnSpc>
        <a:spcBef>
          <a:spcPts val="39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8700" u="none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7pPr>
      <a:lvl8pPr marL="0" marR="0" indent="1600200" algn="l" defTabSz="825500" rtl="0" latinLnBrk="0">
        <a:lnSpc>
          <a:spcPct val="80000"/>
        </a:lnSpc>
        <a:spcBef>
          <a:spcPts val="39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8700" u="none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8pPr>
      <a:lvl9pPr marL="0" marR="0" indent="1828800" algn="l" defTabSz="825500" rtl="0" latinLnBrk="0">
        <a:lnSpc>
          <a:spcPct val="80000"/>
        </a:lnSpc>
        <a:spcBef>
          <a:spcPts val="39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8700" u="none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39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b="0" baseline="0" cap="none" i="0" spc="0" strike="noStrike" sz="4800" u="none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1pPr>
      <a:lvl2pPr marL="1270000" marR="0" indent="-635000" algn="l" defTabSz="825500" latinLnBrk="0">
        <a:lnSpc>
          <a:spcPct val="100000"/>
        </a:lnSpc>
        <a:spcBef>
          <a:spcPts val="39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b="0" baseline="0" cap="none" i="0" spc="0" strike="noStrike" sz="4800" u="none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2pPr>
      <a:lvl3pPr marL="1905000" marR="0" indent="-635000" algn="l" defTabSz="825500" latinLnBrk="0">
        <a:lnSpc>
          <a:spcPct val="100000"/>
        </a:lnSpc>
        <a:spcBef>
          <a:spcPts val="39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b="0" baseline="0" cap="none" i="0" spc="0" strike="noStrike" sz="4800" u="none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3pPr>
      <a:lvl4pPr marL="2540000" marR="0" indent="-635000" algn="l" defTabSz="825500" latinLnBrk="0">
        <a:lnSpc>
          <a:spcPct val="100000"/>
        </a:lnSpc>
        <a:spcBef>
          <a:spcPts val="39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b="0" baseline="0" cap="none" i="0" spc="0" strike="noStrike" sz="4800" u="none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4pPr>
      <a:lvl5pPr marL="3175000" marR="0" indent="-635000" algn="l" defTabSz="825500" latinLnBrk="0">
        <a:lnSpc>
          <a:spcPct val="100000"/>
        </a:lnSpc>
        <a:spcBef>
          <a:spcPts val="39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b="0" baseline="0" cap="none" i="0" spc="0" strike="noStrike" sz="4800" u="none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5pPr>
      <a:lvl6pPr marL="3810000" marR="0" indent="-635000" algn="l" defTabSz="825500" latinLnBrk="0">
        <a:lnSpc>
          <a:spcPct val="100000"/>
        </a:lnSpc>
        <a:spcBef>
          <a:spcPts val="39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b="0" baseline="0" cap="none" i="0" spc="0" strike="noStrike" sz="4800" u="none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6pPr>
      <a:lvl7pPr marL="4445000" marR="0" indent="-635000" algn="l" defTabSz="825500" latinLnBrk="0">
        <a:lnSpc>
          <a:spcPct val="100000"/>
        </a:lnSpc>
        <a:spcBef>
          <a:spcPts val="39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b="0" baseline="0" cap="none" i="0" spc="0" strike="noStrike" sz="4800" u="none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7pPr>
      <a:lvl8pPr marL="5080000" marR="0" indent="-635000" algn="l" defTabSz="825500" latinLnBrk="0">
        <a:lnSpc>
          <a:spcPct val="100000"/>
        </a:lnSpc>
        <a:spcBef>
          <a:spcPts val="39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b="0" baseline="0" cap="none" i="0" spc="0" strike="noStrike" sz="4800" u="none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8pPr>
      <a:lvl9pPr marL="5715000" marR="0" indent="-635000" algn="l" defTabSz="825500" latinLnBrk="0">
        <a:lnSpc>
          <a:spcPct val="100000"/>
        </a:lnSpc>
        <a:spcBef>
          <a:spcPts val="39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b="0" baseline="0" cap="none" i="0" spc="0" strike="noStrike" sz="4800" u="none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9pPr>
    </p:bodyStyle>
    <p:otherStyle>
      <a:lvl1pPr marL="0" marR="0" indent="0" algn="r" defTabSz="8255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1pPr>
      <a:lvl2pPr marL="0" marR="0" indent="228600" algn="r" defTabSz="8255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2pPr>
      <a:lvl3pPr marL="0" marR="0" indent="457200" algn="r" defTabSz="8255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3pPr>
      <a:lvl4pPr marL="0" marR="0" indent="685800" algn="r" defTabSz="8255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4pPr>
      <a:lvl5pPr marL="0" marR="0" indent="914400" algn="r" defTabSz="8255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5pPr>
      <a:lvl6pPr marL="0" marR="0" indent="1143000" algn="r" defTabSz="8255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6pPr>
      <a:lvl7pPr marL="0" marR="0" indent="1371600" algn="r" defTabSz="8255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7pPr>
      <a:lvl8pPr marL="0" marR="0" indent="1600200" algn="r" defTabSz="8255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8pPr>
      <a:lvl9pPr marL="0" marR="0" indent="1828800" algn="r" defTabSz="8255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3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4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5.jpe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6.jpe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6.jpe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.jpe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.jpe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.jpeg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.jpe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.tif"/><Relationship Id="rId6" Type="http://schemas.openxmlformats.org/officeDocument/2006/relationships/image" Target="../media/image13.png"/><Relationship Id="rId7" Type="http://schemas.openxmlformats.org/officeDocument/2006/relationships/image" Target="../media/image14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Relationship Id="rId4" Type="http://schemas.openxmlformats.org/officeDocument/2006/relationships/image" Target="../media/image15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.jpe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9.jpeg"/><Relationship Id="rId3" Type="http://schemas.openxmlformats.org/officeDocument/2006/relationships/image" Target="../media/image2.jpeg"/><Relationship Id="rId4" Type="http://schemas.openxmlformats.org/officeDocument/2006/relationships/image" Target="../media/image7.jpe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2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55" t="7551" r="155" b="749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67" name="Line"/>
          <p:cNvSpPr/>
          <p:nvPr>
            <p:ph type="body" idx="14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ClrTx/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68" name="DO YOU FEEL DAUNTED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60400">
              <a:defRPr sz="24240"/>
            </a:lvl1pPr>
          </a:lstStyle>
          <a:p>
            <a:pPr/>
            <a:r>
              <a:t>DO YOU FEEL DAUNTED?</a:t>
            </a:r>
          </a:p>
        </p:txBody>
      </p:sp>
      <p:sp>
        <p:nvSpPr>
          <p:cNvPr id="169" name="Easy Business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Easy Business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8" name="Group"/>
          <p:cNvGrpSpPr/>
          <p:nvPr/>
        </p:nvGrpSpPr>
        <p:grpSpPr>
          <a:xfrm>
            <a:off x="1329955" y="4166109"/>
            <a:ext cx="21867381" cy="9337002"/>
            <a:chOff x="0" y="-60867"/>
            <a:chExt cx="21867379" cy="9337001"/>
          </a:xfrm>
        </p:grpSpPr>
        <p:grpSp>
          <p:nvGrpSpPr>
            <p:cNvPr id="300" name="Group"/>
            <p:cNvGrpSpPr/>
            <p:nvPr/>
          </p:nvGrpSpPr>
          <p:grpSpPr>
            <a:xfrm>
              <a:off x="0" y="-60868"/>
              <a:ext cx="21867380" cy="9337003"/>
              <a:chOff x="0" y="-71842"/>
              <a:chExt cx="21867379" cy="9337001"/>
            </a:xfrm>
          </p:grpSpPr>
          <p:pic>
            <p:nvPicPr>
              <p:cNvPr id="285" name="Line" descr="Line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 rot="16200000">
                <a:off x="-1891311" y="3890048"/>
                <a:ext cx="7927760" cy="101601"/>
              </a:xfrm>
              <a:prstGeom prst="rect">
                <a:avLst/>
              </a:prstGeom>
              <a:effectLst/>
            </p:spPr>
          </p:pic>
          <p:pic>
            <p:nvPicPr>
              <p:cNvPr id="287" name="Line" descr="Line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2075972" y="7880661"/>
                <a:ext cx="19747794" cy="101601"/>
              </a:xfrm>
              <a:prstGeom prst="rect">
                <a:avLst/>
              </a:prstGeom>
              <a:effectLst/>
            </p:spPr>
          </p:pic>
          <p:sp>
            <p:nvSpPr>
              <p:cNvPr id="289" name="Unique"/>
              <p:cNvSpPr txBox="1"/>
              <p:nvPr/>
            </p:nvSpPr>
            <p:spPr>
              <a:xfrm>
                <a:off x="0" y="870193"/>
                <a:ext cx="1863852" cy="86360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lnSpc>
                    <a:spcPct val="80000"/>
                  </a:lnSpc>
                  <a:spcBef>
                    <a:spcPts val="3900"/>
                  </a:spcBef>
                  <a:defRPr cap="all" sz="60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  <a:sym typeface="DIN Condensed"/>
                  </a:defRPr>
                </a:lvl1pPr>
              </a:lstStyle>
              <a:p>
                <a:pPr/>
                <a:r>
                  <a:t>Unique</a:t>
                </a:r>
              </a:p>
            </p:txBody>
          </p:sp>
          <p:sp>
            <p:nvSpPr>
              <p:cNvPr id="290" name="value to customer"/>
              <p:cNvSpPr txBox="1"/>
              <p:nvPr/>
            </p:nvSpPr>
            <p:spPr>
              <a:xfrm>
                <a:off x="16877803" y="8401557"/>
                <a:ext cx="4989577" cy="86360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lnSpc>
                    <a:spcPct val="80000"/>
                  </a:lnSpc>
                  <a:spcBef>
                    <a:spcPts val="3900"/>
                  </a:spcBef>
                  <a:defRPr cap="all" sz="60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  <a:sym typeface="DIN Condensed"/>
                  </a:defRPr>
                </a:lvl1pPr>
              </a:lstStyle>
              <a:p>
                <a:pPr/>
                <a:r>
                  <a:t>value to customer</a:t>
                </a:r>
              </a:p>
            </p:txBody>
          </p:sp>
          <p:pic>
            <p:nvPicPr>
              <p:cNvPr id="291" name="Line" descr="Line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 rot="13500000">
                <a:off x="1968813" y="119559"/>
                <a:ext cx="540827" cy="101601"/>
              </a:xfrm>
              <a:prstGeom prst="rect">
                <a:avLst/>
              </a:prstGeom>
              <a:effectLst/>
            </p:spPr>
          </p:pic>
          <p:pic>
            <p:nvPicPr>
              <p:cNvPr id="293" name="Line" descr="Line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8900000">
                <a:off x="1661881" y="106859"/>
                <a:ext cx="547530" cy="101601"/>
              </a:xfrm>
              <a:prstGeom prst="rect">
                <a:avLst/>
              </a:prstGeom>
              <a:effectLst/>
            </p:spPr>
          </p:pic>
          <p:sp>
            <p:nvSpPr>
              <p:cNvPr id="295" name="price"/>
              <p:cNvSpPr txBox="1"/>
              <p:nvPr/>
            </p:nvSpPr>
            <p:spPr>
              <a:xfrm>
                <a:off x="19964179" y="7004042"/>
                <a:ext cx="1293877" cy="8001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4000">
                    <a:solidFill>
                      <a:schemeClr val="accent1"/>
                    </a:solidFill>
                  </a:defRPr>
                </a:lvl1pPr>
              </a:lstStyle>
              <a:p>
                <a:pPr/>
                <a:r>
                  <a:t>price</a:t>
                </a:r>
              </a:p>
            </p:txBody>
          </p:sp>
          <p:pic>
            <p:nvPicPr>
              <p:cNvPr id="296" name="Line" descr="Line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 rot="8100000">
                <a:off x="21343145" y="8032211"/>
                <a:ext cx="540826" cy="101601"/>
              </a:xfrm>
              <a:prstGeom prst="rect">
                <a:avLst/>
              </a:prstGeom>
              <a:effectLst/>
            </p:spPr>
          </p:pic>
          <p:pic>
            <p:nvPicPr>
              <p:cNvPr id="298" name="Line" descr="Line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2700000">
                <a:off x="21339793" y="7746505"/>
                <a:ext cx="547530" cy="101601"/>
              </a:xfrm>
              <a:prstGeom prst="rect">
                <a:avLst/>
              </a:prstGeom>
              <a:effectLst/>
            </p:spPr>
          </p:pic>
        </p:grpSp>
        <p:pic>
          <p:nvPicPr>
            <p:cNvPr id="316" name="Connection Line" descr="Connection Line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411652" y="5203680"/>
              <a:ext cx="4572234" cy="2501798"/>
            </a:xfrm>
            <a:prstGeom prst="rect">
              <a:avLst/>
            </a:prstGeom>
            <a:effectLst/>
          </p:spPr>
        </p:pic>
        <p:pic>
          <p:nvPicPr>
            <p:cNvPr id="302" name="Line" descr="Line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 rot="16200000">
              <a:off x="14068925" y="7904336"/>
              <a:ext cx="990601" cy="76201"/>
            </a:xfrm>
            <a:prstGeom prst="rect">
              <a:avLst/>
            </a:prstGeom>
            <a:effectLst/>
          </p:spPr>
        </p:pic>
        <p:pic>
          <p:nvPicPr>
            <p:cNvPr id="318" name="Connection Line" descr="Connection Line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6892366" y="-26788"/>
              <a:ext cx="7730850" cy="5333322"/>
            </a:xfrm>
            <a:prstGeom prst="rect">
              <a:avLst/>
            </a:prstGeom>
            <a:effectLst/>
          </p:spPr>
        </p:pic>
        <p:pic>
          <p:nvPicPr>
            <p:cNvPr id="320" name="Connection Line" descr="Connection Line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4494328" y="-38096"/>
              <a:ext cx="7145485" cy="5895508"/>
            </a:xfrm>
            <a:prstGeom prst="rect">
              <a:avLst/>
            </a:prstGeom>
            <a:effectLst/>
          </p:spPr>
        </p:pic>
        <p:sp>
          <p:nvSpPr>
            <p:cNvPr id="306" name="SIZE OF THE MARKET"/>
            <p:cNvSpPr txBox="1"/>
            <p:nvPr/>
          </p:nvSpPr>
          <p:spPr>
            <a:xfrm>
              <a:off x="2953095" y="5331923"/>
              <a:ext cx="3708245" cy="1498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b="1" sz="4000">
                  <a:latin typeface="Avenir Next"/>
                  <a:ea typeface="Avenir Next"/>
                  <a:cs typeface="Avenir Next"/>
                  <a:sym typeface="Avenir Next"/>
                </a:defRPr>
              </a:lvl1pPr>
            </a:lstStyle>
            <a:p>
              <a:pPr/>
              <a:r>
                <a:t>SIZE OF THE MARKET</a:t>
              </a:r>
            </a:p>
          </p:txBody>
        </p:sp>
        <p:sp>
          <p:nvSpPr>
            <p:cNvPr id="307" name="required by law"/>
            <p:cNvSpPr txBox="1"/>
            <p:nvPr/>
          </p:nvSpPr>
          <p:spPr>
            <a:xfrm>
              <a:off x="13192816" y="8412531"/>
              <a:ext cx="2841499" cy="622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rgbClr val="A6AAA9"/>
                  </a:solidFill>
                </a:defRPr>
              </a:lvl1pPr>
            </a:lstStyle>
            <a:p>
              <a:pPr/>
              <a:r>
                <a:t>required by law</a:t>
              </a:r>
            </a:p>
          </p:txBody>
        </p:sp>
      </p:grpSp>
      <p:sp>
        <p:nvSpPr>
          <p:cNvPr id="309" name="Feet to the ground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Feet to the ground</a:t>
            </a:r>
          </a:p>
        </p:txBody>
      </p:sp>
      <p:sp>
        <p:nvSpPr>
          <p:cNvPr id="310" name="Value to customer vs unique produc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85165">
              <a:spcBef>
                <a:spcPts val="3200"/>
              </a:spcBef>
              <a:defRPr sz="7221"/>
            </a:lvl1pPr>
          </a:lstStyle>
          <a:p>
            <a:pPr/>
            <a:r>
              <a:t>Value to customer vs unique product</a:t>
            </a:r>
          </a:p>
        </p:txBody>
      </p:sp>
      <p:sp>
        <p:nvSpPr>
          <p:cNvPr id="311" name="Line"/>
          <p:cNvSpPr/>
          <p:nvPr/>
        </p:nvSpPr>
        <p:spPr>
          <a:xfrm flipV="1">
            <a:off x="15852973" y="10179847"/>
            <a:ext cx="1" cy="585158"/>
          </a:xfrm>
          <a:prstGeom prst="line">
            <a:avLst/>
          </a:prstGeom>
          <a:ln w="38100">
            <a:solidFill>
              <a:schemeClr val="accent1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cap="all" sz="4000">
                <a:latin typeface="+mn-lt"/>
                <a:ea typeface="+mn-ea"/>
                <a:cs typeface="+mn-cs"/>
                <a:sym typeface="DIN Condensed"/>
              </a:defRPr>
            </a:pPr>
          </a:p>
        </p:txBody>
      </p:sp>
      <p:pic>
        <p:nvPicPr>
          <p:cNvPr id="312" name="10.jpeg" descr="10.jpe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5094596" y="10785052"/>
            <a:ext cx="1516755" cy="800101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10€ / month / user"/>
          <p:cNvSpPr txBox="1"/>
          <p:nvPr/>
        </p:nvSpPr>
        <p:spPr>
          <a:xfrm>
            <a:off x="10536322" y="10785052"/>
            <a:ext cx="4431285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pPr/>
            <a:r>
              <a:t>10€ / month / user</a:t>
            </a:r>
          </a:p>
        </p:txBody>
      </p:sp>
      <p:sp>
        <p:nvSpPr>
          <p:cNvPr id="314" name="Puzzle Piece"/>
          <p:cNvSpPr/>
          <p:nvPr/>
        </p:nvSpPr>
        <p:spPr>
          <a:xfrm>
            <a:off x="15044787" y="9312321"/>
            <a:ext cx="1616373" cy="9478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970" y="0"/>
                </a:moveTo>
                <a:cubicBezTo>
                  <a:pt x="4727" y="0"/>
                  <a:pt x="4529" y="339"/>
                  <a:pt x="4529" y="754"/>
                </a:cubicBezTo>
                <a:lnTo>
                  <a:pt x="4529" y="7491"/>
                </a:lnTo>
                <a:cubicBezTo>
                  <a:pt x="4382" y="8825"/>
                  <a:pt x="3672" y="8999"/>
                  <a:pt x="3672" y="8999"/>
                </a:cubicBezTo>
                <a:cubicBezTo>
                  <a:pt x="3377" y="9059"/>
                  <a:pt x="2943" y="8562"/>
                  <a:pt x="2783" y="8363"/>
                </a:cubicBezTo>
                <a:cubicBezTo>
                  <a:pt x="2489" y="7923"/>
                  <a:pt x="2110" y="7658"/>
                  <a:pt x="1698" y="7658"/>
                </a:cubicBezTo>
                <a:cubicBezTo>
                  <a:pt x="760" y="7658"/>
                  <a:pt x="0" y="9026"/>
                  <a:pt x="0" y="10717"/>
                </a:cubicBezTo>
                <a:cubicBezTo>
                  <a:pt x="0" y="12407"/>
                  <a:pt x="760" y="13778"/>
                  <a:pt x="1698" y="13778"/>
                </a:cubicBezTo>
                <a:cubicBezTo>
                  <a:pt x="2082" y="13778"/>
                  <a:pt x="2436" y="13545"/>
                  <a:pt x="2720" y="13157"/>
                </a:cubicBezTo>
                <a:lnTo>
                  <a:pt x="2720" y="13160"/>
                </a:lnTo>
                <a:cubicBezTo>
                  <a:pt x="2746" y="13124"/>
                  <a:pt x="3313" y="12370"/>
                  <a:pt x="3672" y="12443"/>
                </a:cubicBezTo>
                <a:cubicBezTo>
                  <a:pt x="3672" y="12443"/>
                  <a:pt x="4382" y="12617"/>
                  <a:pt x="4529" y="13951"/>
                </a:cubicBezTo>
                <a:lnTo>
                  <a:pt x="4529" y="20846"/>
                </a:lnTo>
                <a:cubicBezTo>
                  <a:pt x="4529" y="21260"/>
                  <a:pt x="4727" y="21600"/>
                  <a:pt x="4970" y="21600"/>
                </a:cubicBezTo>
                <a:lnTo>
                  <a:pt x="9322" y="21600"/>
                </a:lnTo>
                <a:cubicBezTo>
                  <a:pt x="9749" y="21162"/>
                  <a:pt x="9815" y="20388"/>
                  <a:pt x="9815" y="20388"/>
                </a:cubicBezTo>
                <a:cubicBezTo>
                  <a:pt x="9857" y="19778"/>
                  <a:pt x="9419" y="18814"/>
                  <a:pt x="9396" y="18765"/>
                </a:cubicBezTo>
                <a:lnTo>
                  <a:pt x="9394" y="18763"/>
                </a:lnTo>
                <a:cubicBezTo>
                  <a:pt x="9168" y="18278"/>
                  <a:pt x="9032" y="17676"/>
                  <a:pt x="9032" y="17022"/>
                </a:cubicBezTo>
                <a:cubicBezTo>
                  <a:pt x="9032" y="15422"/>
                  <a:pt x="9836" y="14124"/>
                  <a:pt x="10827" y="14124"/>
                </a:cubicBezTo>
                <a:cubicBezTo>
                  <a:pt x="11818" y="14124"/>
                  <a:pt x="12621" y="15422"/>
                  <a:pt x="12621" y="17022"/>
                </a:cubicBezTo>
                <a:cubicBezTo>
                  <a:pt x="12621" y="17724"/>
                  <a:pt x="12467" y="18368"/>
                  <a:pt x="12209" y="18869"/>
                </a:cubicBezTo>
                <a:cubicBezTo>
                  <a:pt x="12092" y="19143"/>
                  <a:pt x="11799" y="19886"/>
                  <a:pt x="11834" y="20388"/>
                </a:cubicBezTo>
                <a:cubicBezTo>
                  <a:pt x="11834" y="20388"/>
                  <a:pt x="11900" y="21162"/>
                  <a:pt x="12327" y="21600"/>
                </a:cubicBezTo>
                <a:lnTo>
                  <a:pt x="16679" y="21600"/>
                </a:lnTo>
                <a:cubicBezTo>
                  <a:pt x="16922" y="21600"/>
                  <a:pt x="17120" y="21261"/>
                  <a:pt x="17120" y="20846"/>
                </a:cubicBezTo>
                <a:lnTo>
                  <a:pt x="17120" y="13499"/>
                </a:lnTo>
                <a:cubicBezTo>
                  <a:pt x="17332" y="12447"/>
                  <a:pt x="17928" y="12299"/>
                  <a:pt x="17928" y="12299"/>
                </a:cubicBezTo>
                <a:cubicBezTo>
                  <a:pt x="18223" y="12239"/>
                  <a:pt x="18657" y="12736"/>
                  <a:pt x="18817" y="12935"/>
                </a:cubicBezTo>
                <a:cubicBezTo>
                  <a:pt x="19111" y="13375"/>
                  <a:pt x="19490" y="13640"/>
                  <a:pt x="19902" y="13640"/>
                </a:cubicBezTo>
                <a:cubicBezTo>
                  <a:pt x="20840" y="13640"/>
                  <a:pt x="21600" y="12272"/>
                  <a:pt x="21600" y="10581"/>
                </a:cubicBezTo>
                <a:cubicBezTo>
                  <a:pt x="21600" y="8891"/>
                  <a:pt x="20840" y="7519"/>
                  <a:pt x="19902" y="7519"/>
                </a:cubicBezTo>
                <a:cubicBezTo>
                  <a:pt x="19518" y="7519"/>
                  <a:pt x="19164" y="7753"/>
                  <a:pt x="18880" y="8141"/>
                </a:cubicBezTo>
                <a:lnTo>
                  <a:pt x="18880" y="8138"/>
                </a:lnTo>
                <a:cubicBezTo>
                  <a:pt x="18854" y="8174"/>
                  <a:pt x="18287" y="8928"/>
                  <a:pt x="17928" y="8855"/>
                </a:cubicBezTo>
                <a:cubicBezTo>
                  <a:pt x="17928" y="8855"/>
                  <a:pt x="17332" y="8707"/>
                  <a:pt x="17120" y="7655"/>
                </a:cubicBezTo>
                <a:lnTo>
                  <a:pt x="17120" y="6814"/>
                </a:lnTo>
                <a:lnTo>
                  <a:pt x="17120" y="754"/>
                </a:lnTo>
                <a:cubicBezTo>
                  <a:pt x="17120" y="340"/>
                  <a:pt x="16921" y="0"/>
                  <a:pt x="16678" y="0"/>
                </a:cubicBezTo>
                <a:lnTo>
                  <a:pt x="12109" y="0"/>
                </a:lnTo>
                <a:cubicBezTo>
                  <a:pt x="11780" y="445"/>
                  <a:pt x="11725" y="1085"/>
                  <a:pt x="11725" y="1085"/>
                </a:cubicBezTo>
                <a:cubicBezTo>
                  <a:pt x="11682" y="1697"/>
                  <a:pt x="12124" y="2664"/>
                  <a:pt x="12145" y="2708"/>
                </a:cubicBezTo>
                <a:lnTo>
                  <a:pt x="12142" y="2708"/>
                </a:lnTo>
                <a:cubicBezTo>
                  <a:pt x="12369" y="3193"/>
                  <a:pt x="12506" y="3796"/>
                  <a:pt x="12506" y="4452"/>
                </a:cubicBezTo>
                <a:cubicBezTo>
                  <a:pt x="12506" y="6051"/>
                  <a:pt x="11704" y="7347"/>
                  <a:pt x="10712" y="7347"/>
                </a:cubicBezTo>
                <a:cubicBezTo>
                  <a:pt x="9721" y="7347"/>
                  <a:pt x="8917" y="6051"/>
                  <a:pt x="8917" y="4452"/>
                </a:cubicBezTo>
                <a:cubicBezTo>
                  <a:pt x="8917" y="3749"/>
                  <a:pt x="9072" y="3103"/>
                  <a:pt x="9330" y="2601"/>
                </a:cubicBezTo>
                <a:cubicBezTo>
                  <a:pt x="9447" y="2328"/>
                  <a:pt x="9738" y="1588"/>
                  <a:pt x="9703" y="1085"/>
                </a:cubicBezTo>
                <a:cubicBezTo>
                  <a:pt x="9703" y="1085"/>
                  <a:pt x="9648" y="445"/>
                  <a:pt x="9318" y="0"/>
                </a:cubicBezTo>
                <a:lnTo>
                  <a:pt x="4970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cap="all" sz="40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</a:p>
        </p:txBody>
      </p:sp>
      <p:sp>
        <p:nvSpPr>
          <p:cNvPr id="315" name="invoicing"/>
          <p:cNvSpPr txBox="1"/>
          <p:nvPr/>
        </p:nvSpPr>
        <p:spPr>
          <a:xfrm>
            <a:off x="12717048" y="9386197"/>
            <a:ext cx="22382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pPr/>
            <a:r>
              <a:t>invoicing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Value to customer vs unique produc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85165">
              <a:spcBef>
                <a:spcPts val="3200"/>
              </a:spcBef>
              <a:defRPr sz="7221"/>
            </a:lvl1pPr>
          </a:lstStyle>
          <a:p>
            <a:pPr/>
            <a:r>
              <a:t>Value to customer vs unique product</a:t>
            </a:r>
          </a:p>
        </p:txBody>
      </p:sp>
      <p:grpSp>
        <p:nvGrpSpPr>
          <p:cNvPr id="347" name="Group"/>
          <p:cNvGrpSpPr/>
          <p:nvPr/>
        </p:nvGrpSpPr>
        <p:grpSpPr>
          <a:xfrm>
            <a:off x="1329955" y="4166109"/>
            <a:ext cx="21867381" cy="9337002"/>
            <a:chOff x="0" y="-60867"/>
            <a:chExt cx="21867379" cy="9337001"/>
          </a:xfrm>
        </p:grpSpPr>
        <p:grpSp>
          <p:nvGrpSpPr>
            <p:cNvPr id="339" name="Group"/>
            <p:cNvGrpSpPr/>
            <p:nvPr/>
          </p:nvGrpSpPr>
          <p:grpSpPr>
            <a:xfrm>
              <a:off x="0" y="-60868"/>
              <a:ext cx="21867380" cy="9337003"/>
              <a:chOff x="0" y="-71842"/>
              <a:chExt cx="21867379" cy="9337001"/>
            </a:xfrm>
          </p:grpSpPr>
          <p:pic>
            <p:nvPicPr>
              <p:cNvPr id="324" name="Line" descr="Line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 rot="16200000">
                <a:off x="-1891311" y="3890048"/>
                <a:ext cx="7927760" cy="101601"/>
              </a:xfrm>
              <a:prstGeom prst="rect">
                <a:avLst/>
              </a:prstGeom>
              <a:effectLst/>
            </p:spPr>
          </p:pic>
          <p:pic>
            <p:nvPicPr>
              <p:cNvPr id="326" name="Line" descr="Line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2075972" y="7880661"/>
                <a:ext cx="19747794" cy="101601"/>
              </a:xfrm>
              <a:prstGeom prst="rect">
                <a:avLst/>
              </a:prstGeom>
              <a:effectLst/>
            </p:spPr>
          </p:pic>
          <p:sp>
            <p:nvSpPr>
              <p:cNvPr id="328" name="Unique"/>
              <p:cNvSpPr txBox="1"/>
              <p:nvPr/>
            </p:nvSpPr>
            <p:spPr>
              <a:xfrm>
                <a:off x="0" y="870193"/>
                <a:ext cx="1863852" cy="86360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lnSpc>
                    <a:spcPct val="80000"/>
                  </a:lnSpc>
                  <a:spcBef>
                    <a:spcPts val="3900"/>
                  </a:spcBef>
                  <a:defRPr cap="all" sz="60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  <a:sym typeface="DIN Condensed"/>
                  </a:defRPr>
                </a:lvl1pPr>
              </a:lstStyle>
              <a:p>
                <a:pPr/>
                <a:r>
                  <a:t>Unique</a:t>
                </a:r>
              </a:p>
            </p:txBody>
          </p:sp>
          <p:sp>
            <p:nvSpPr>
              <p:cNvPr id="329" name="value to customer"/>
              <p:cNvSpPr txBox="1"/>
              <p:nvPr/>
            </p:nvSpPr>
            <p:spPr>
              <a:xfrm>
                <a:off x="16877803" y="8401557"/>
                <a:ext cx="4989577" cy="86360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lnSpc>
                    <a:spcPct val="80000"/>
                  </a:lnSpc>
                  <a:spcBef>
                    <a:spcPts val="3900"/>
                  </a:spcBef>
                  <a:defRPr cap="all" sz="60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  <a:sym typeface="DIN Condensed"/>
                  </a:defRPr>
                </a:lvl1pPr>
              </a:lstStyle>
              <a:p>
                <a:pPr/>
                <a:r>
                  <a:t>value to customer</a:t>
                </a:r>
              </a:p>
            </p:txBody>
          </p:sp>
          <p:pic>
            <p:nvPicPr>
              <p:cNvPr id="330" name="Line" descr="Line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 rot="13500000">
                <a:off x="1968813" y="119559"/>
                <a:ext cx="540827" cy="101601"/>
              </a:xfrm>
              <a:prstGeom prst="rect">
                <a:avLst/>
              </a:prstGeom>
              <a:effectLst/>
            </p:spPr>
          </p:pic>
          <p:pic>
            <p:nvPicPr>
              <p:cNvPr id="332" name="Line" descr="Line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8900000">
                <a:off x="1661881" y="106859"/>
                <a:ext cx="547530" cy="101601"/>
              </a:xfrm>
              <a:prstGeom prst="rect">
                <a:avLst/>
              </a:prstGeom>
              <a:effectLst/>
            </p:spPr>
          </p:pic>
          <p:sp>
            <p:nvSpPr>
              <p:cNvPr id="334" name="price"/>
              <p:cNvSpPr txBox="1"/>
              <p:nvPr/>
            </p:nvSpPr>
            <p:spPr>
              <a:xfrm>
                <a:off x="19964179" y="7004042"/>
                <a:ext cx="1293877" cy="8001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4000">
                    <a:solidFill>
                      <a:schemeClr val="accent1"/>
                    </a:solidFill>
                  </a:defRPr>
                </a:lvl1pPr>
              </a:lstStyle>
              <a:p>
                <a:pPr/>
                <a:r>
                  <a:t>price</a:t>
                </a:r>
              </a:p>
            </p:txBody>
          </p:sp>
          <p:pic>
            <p:nvPicPr>
              <p:cNvPr id="335" name="Line" descr="Line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 rot="8100000">
                <a:off x="21343145" y="8032211"/>
                <a:ext cx="540826" cy="101601"/>
              </a:xfrm>
              <a:prstGeom prst="rect">
                <a:avLst/>
              </a:prstGeom>
              <a:effectLst/>
            </p:spPr>
          </p:pic>
          <p:pic>
            <p:nvPicPr>
              <p:cNvPr id="337" name="Line" descr="Line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2700000">
                <a:off x="21339793" y="7746505"/>
                <a:ext cx="547530" cy="101601"/>
              </a:xfrm>
              <a:prstGeom prst="rect">
                <a:avLst/>
              </a:prstGeom>
              <a:effectLst/>
            </p:spPr>
          </p:pic>
        </p:grpSp>
        <p:pic>
          <p:nvPicPr>
            <p:cNvPr id="356" name="Connection Line" descr="Connection Line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411652" y="5203680"/>
              <a:ext cx="4572234" cy="2501798"/>
            </a:xfrm>
            <a:prstGeom prst="rect">
              <a:avLst/>
            </a:prstGeom>
            <a:effectLst/>
          </p:spPr>
        </p:pic>
        <p:pic>
          <p:nvPicPr>
            <p:cNvPr id="341" name="Line" descr="Line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 rot="16200000">
              <a:off x="14068925" y="7904336"/>
              <a:ext cx="990601" cy="76201"/>
            </a:xfrm>
            <a:prstGeom prst="rect">
              <a:avLst/>
            </a:prstGeom>
            <a:effectLst/>
          </p:spPr>
        </p:pic>
        <p:pic>
          <p:nvPicPr>
            <p:cNvPr id="358" name="Connection Line" descr="Connection Line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6892366" y="-26788"/>
              <a:ext cx="7730850" cy="5333322"/>
            </a:xfrm>
            <a:prstGeom prst="rect">
              <a:avLst/>
            </a:prstGeom>
            <a:effectLst/>
          </p:spPr>
        </p:pic>
        <p:pic>
          <p:nvPicPr>
            <p:cNvPr id="360" name="Connection Line" descr="Connection Line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4494328" y="-38096"/>
              <a:ext cx="7145485" cy="5895508"/>
            </a:xfrm>
            <a:prstGeom prst="rect">
              <a:avLst/>
            </a:prstGeom>
            <a:effectLst/>
          </p:spPr>
        </p:pic>
        <p:sp>
          <p:nvSpPr>
            <p:cNvPr id="345" name="SIZE OF THE MARKET"/>
            <p:cNvSpPr txBox="1"/>
            <p:nvPr/>
          </p:nvSpPr>
          <p:spPr>
            <a:xfrm>
              <a:off x="2953095" y="5331923"/>
              <a:ext cx="3708245" cy="1498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b="1" sz="4000">
                  <a:latin typeface="Avenir Next"/>
                  <a:ea typeface="Avenir Next"/>
                  <a:cs typeface="Avenir Next"/>
                  <a:sym typeface="Avenir Next"/>
                </a:defRPr>
              </a:lvl1pPr>
            </a:lstStyle>
            <a:p>
              <a:pPr/>
              <a:r>
                <a:t>SIZE OF THE MARKET</a:t>
              </a:r>
            </a:p>
          </p:txBody>
        </p:sp>
        <p:sp>
          <p:nvSpPr>
            <p:cNvPr id="346" name="required by law"/>
            <p:cNvSpPr txBox="1"/>
            <p:nvPr/>
          </p:nvSpPr>
          <p:spPr>
            <a:xfrm>
              <a:off x="13192816" y="8412531"/>
              <a:ext cx="2841499" cy="622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rgbClr val="A6AAA9"/>
                  </a:solidFill>
                </a:defRPr>
              </a:lvl1pPr>
            </a:lstStyle>
            <a:p>
              <a:pPr/>
              <a:r>
                <a:t>required by law</a:t>
              </a:r>
            </a:p>
          </p:txBody>
        </p:sp>
      </p:grpSp>
      <p:sp>
        <p:nvSpPr>
          <p:cNvPr id="348" name="Feet to the ground"/>
          <p:cNvSpPr txBox="1"/>
          <p:nvPr/>
        </p:nvSpPr>
        <p:spPr>
          <a:xfrm>
            <a:off x="762000" y="635000"/>
            <a:ext cx="20955000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>
            <a:lvl1pPr defTabSz="647700">
              <a:lnSpc>
                <a:spcPct val="80000"/>
              </a:lnSpc>
              <a:spcBef>
                <a:spcPts val="0"/>
              </a:spcBef>
              <a:defRPr cap="all" spc="180" sz="36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r>
              <a:t>Feet to the ground</a:t>
            </a:r>
          </a:p>
        </p:txBody>
      </p:sp>
      <p:sp>
        <p:nvSpPr>
          <p:cNvPr id="349" name="Puzzle Piece"/>
          <p:cNvSpPr/>
          <p:nvPr/>
        </p:nvSpPr>
        <p:spPr>
          <a:xfrm>
            <a:off x="17246773" y="7335673"/>
            <a:ext cx="797236" cy="800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59" y="0"/>
                </a:moveTo>
                <a:cubicBezTo>
                  <a:pt x="251" y="0"/>
                  <a:pt x="0" y="250"/>
                  <a:pt x="0" y="557"/>
                </a:cubicBezTo>
                <a:lnTo>
                  <a:pt x="0" y="15411"/>
                </a:lnTo>
                <a:cubicBezTo>
                  <a:pt x="0" y="15717"/>
                  <a:pt x="251" y="15967"/>
                  <a:pt x="559" y="15967"/>
                </a:cubicBezTo>
                <a:lnTo>
                  <a:pt x="5699" y="15967"/>
                </a:lnTo>
                <a:cubicBezTo>
                  <a:pt x="6442" y="16247"/>
                  <a:pt x="6547" y="16971"/>
                  <a:pt x="6548" y="16971"/>
                </a:cubicBezTo>
                <a:cubicBezTo>
                  <a:pt x="6592" y="17343"/>
                  <a:pt x="6223" y="17890"/>
                  <a:pt x="6075" y="18092"/>
                </a:cubicBezTo>
                <a:cubicBezTo>
                  <a:pt x="5749" y="18463"/>
                  <a:pt x="5552" y="18940"/>
                  <a:pt x="5552" y="19460"/>
                </a:cubicBezTo>
                <a:cubicBezTo>
                  <a:pt x="5552" y="20642"/>
                  <a:pt x="6569" y="21600"/>
                  <a:pt x="7823" y="21600"/>
                </a:cubicBezTo>
                <a:cubicBezTo>
                  <a:pt x="9077" y="21600"/>
                  <a:pt x="10095" y="20642"/>
                  <a:pt x="10095" y="19460"/>
                </a:cubicBezTo>
                <a:cubicBezTo>
                  <a:pt x="10095" y="18976"/>
                  <a:pt x="9923" y="18530"/>
                  <a:pt x="9636" y="18172"/>
                </a:cubicBezTo>
                <a:lnTo>
                  <a:pt x="9634" y="18170"/>
                </a:lnTo>
                <a:cubicBezTo>
                  <a:pt x="9604" y="18133"/>
                  <a:pt x="9050" y="17422"/>
                  <a:pt x="9104" y="16971"/>
                </a:cubicBezTo>
                <a:cubicBezTo>
                  <a:pt x="9104" y="16971"/>
                  <a:pt x="9211" y="16247"/>
                  <a:pt x="9955" y="15967"/>
                </a:cubicBezTo>
                <a:lnTo>
                  <a:pt x="15373" y="15967"/>
                </a:lnTo>
                <a:cubicBezTo>
                  <a:pt x="15681" y="15967"/>
                  <a:pt x="15932" y="15717"/>
                  <a:pt x="15932" y="15411"/>
                </a:cubicBezTo>
                <a:lnTo>
                  <a:pt x="15932" y="9979"/>
                </a:lnTo>
                <a:cubicBezTo>
                  <a:pt x="16201" y="9201"/>
                  <a:pt x="16953" y="9092"/>
                  <a:pt x="16953" y="9092"/>
                </a:cubicBezTo>
                <a:cubicBezTo>
                  <a:pt x="17326" y="9047"/>
                  <a:pt x="17877" y="9415"/>
                  <a:pt x="18080" y="9562"/>
                </a:cubicBezTo>
                <a:cubicBezTo>
                  <a:pt x="18452" y="9888"/>
                  <a:pt x="18930" y="10084"/>
                  <a:pt x="19452" y="10084"/>
                </a:cubicBezTo>
                <a:cubicBezTo>
                  <a:pt x="20639" y="10084"/>
                  <a:pt x="21600" y="9070"/>
                  <a:pt x="21600" y="7820"/>
                </a:cubicBezTo>
                <a:cubicBezTo>
                  <a:pt x="21600" y="6571"/>
                  <a:pt x="20639" y="5559"/>
                  <a:pt x="19452" y="5559"/>
                </a:cubicBezTo>
                <a:cubicBezTo>
                  <a:pt x="18965" y="5559"/>
                  <a:pt x="18518" y="5731"/>
                  <a:pt x="18157" y="6018"/>
                </a:cubicBezTo>
                <a:lnTo>
                  <a:pt x="18157" y="6015"/>
                </a:lnTo>
                <a:cubicBezTo>
                  <a:pt x="18125" y="6041"/>
                  <a:pt x="17407" y="6598"/>
                  <a:pt x="16953" y="6544"/>
                </a:cubicBezTo>
                <a:cubicBezTo>
                  <a:pt x="16953" y="6544"/>
                  <a:pt x="16201" y="6436"/>
                  <a:pt x="15932" y="5658"/>
                </a:cubicBezTo>
                <a:lnTo>
                  <a:pt x="15932" y="5036"/>
                </a:lnTo>
                <a:lnTo>
                  <a:pt x="15932" y="557"/>
                </a:lnTo>
                <a:cubicBezTo>
                  <a:pt x="15932" y="250"/>
                  <a:pt x="15681" y="0"/>
                  <a:pt x="15373" y="0"/>
                </a:cubicBezTo>
                <a:lnTo>
                  <a:pt x="9592" y="0"/>
                </a:lnTo>
                <a:cubicBezTo>
                  <a:pt x="9174" y="329"/>
                  <a:pt x="9104" y="800"/>
                  <a:pt x="9104" y="800"/>
                </a:cubicBezTo>
                <a:cubicBezTo>
                  <a:pt x="9050" y="1253"/>
                  <a:pt x="9609" y="1969"/>
                  <a:pt x="9636" y="2001"/>
                </a:cubicBezTo>
                <a:lnTo>
                  <a:pt x="9634" y="2001"/>
                </a:lnTo>
                <a:cubicBezTo>
                  <a:pt x="9922" y="2360"/>
                  <a:pt x="10095" y="2804"/>
                  <a:pt x="10095" y="3289"/>
                </a:cubicBezTo>
                <a:cubicBezTo>
                  <a:pt x="10095" y="4471"/>
                  <a:pt x="9077" y="5431"/>
                  <a:pt x="7823" y="5431"/>
                </a:cubicBezTo>
                <a:cubicBezTo>
                  <a:pt x="6569" y="5431"/>
                  <a:pt x="5552" y="4471"/>
                  <a:pt x="5552" y="3289"/>
                </a:cubicBezTo>
                <a:cubicBezTo>
                  <a:pt x="5552" y="2769"/>
                  <a:pt x="5749" y="2294"/>
                  <a:pt x="6075" y="1924"/>
                </a:cubicBezTo>
                <a:cubicBezTo>
                  <a:pt x="6223" y="1721"/>
                  <a:pt x="6592" y="1172"/>
                  <a:pt x="6548" y="800"/>
                </a:cubicBezTo>
                <a:cubicBezTo>
                  <a:pt x="6548" y="800"/>
                  <a:pt x="6479" y="329"/>
                  <a:pt x="6062" y="0"/>
                </a:cubicBezTo>
                <a:lnTo>
                  <a:pt x="559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cap="all" sz="40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</a:p>
        </p:txBody>
      </p:sp>
      <p:sp>
        <p:nvSpPr>
          <p:cNvPr id="350" name="documents management system"/>
          <p:cNvSpPr txBox="1"/>
          <p:nvPr/>
        </p:nvSpPr>
        <p:spPr>
          <a:xfrm>
            <a:off x="9464803" y="7259473"/>
            <a:ext cx="770686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pPr/>
            <a:r>
              <a:t>documents management system</a:t>
            </a:r>
          </a:p>
        </p:txBody>
      </p:sp>
      <p:sp>
        <p:nvSpPr>
          <p:cNvPr id="351" name="Puzzle Piece"/>
          <p:cNvSpPr/>
          <p:nvPr/>
        </p:nvSpPr>
        <p:spPr>
          <a:xfrm>
            <a:off x="15044787" y="9312321"/>
            <a:ext cx="1616373" cy="9478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970" y="0"/>
                </a:moveTo>
                <a:cubicBezTo>
                  <a:pt x="4727" y="0"/>
                  <a:pt x="4529" y="339"/>
                  <a:pt x="4529" y="754"/>
                </a:cubicBezTo>
                <a:lnTo>
                  <a:pt x="4529" y="7491"/>
                </a:lnTo>
                <a:cubicBezTo>
                  <a:pt x="4382" y="8825"/>
                  <a:pt x="3672" y="8999"/>
                  <a:pt x="3672" y="8999"/>
                </a:cubicBezTo>
                <a:cubicBezTo>
                  <a:pt x="3377" y="9059"/>
                  <a:pt x="2943" y="8562"/>
                  <a:pt x="2783" y="8363"/>
                </a:cubicBezTo>
                <a:cubicBezTo>
                  <a:pt x="2489" y="7923"/>
                  <a:pt x="2110" y="7658"/>
                  <a:pt x="1698" y="7658"/>
                </a:cubicBezTo>
                <a:cubicBezTo>
                  <a:pt x="760" y="7658"/>
                  <a:pt x="0" y="9026"/>
                  <a:pt x="0" y="10717"/>
                </a:cubicBezTo>
                <a:cubicBezTo>
                  <a:pt x="0" y="12407"/>
                  <a:pt x="760" y="13778"/>
                  <a:pt x="1698" y="13778"/>
                </a:cubicBezTo>
                <a:cubicBezTo>
                  <a:pt x="2082" y="13778"/>
                  <a:pt x="2436" y="13545"/>
                  <a:pt x="2720" y="13157"/>
                </a:cubicBezTo>
                <a:lnTo>
                  <a:pt x="2720" y="13160"/>
                </a:lnTo>
                <a:cubicBezTo>
                  <a:pt x="2746" y="13124"/>
                  <a:pt x="3313" y="12370"/>
                  <a:pt x="3672" y="12443"/>
                </a:cubicBezTo>
                <a:cubicBezTo>
                  <a:pt x="3672" y="12443"/>
                  <a:pt x="4382" y="12617"/>
                  <a:pt x="4529" y="13951"/>
                </a:cubicBezTo>
                <a:lnTo>
                  <a:pt x="4529" y="20846"/>
                </a:lnTo>
                <a:cubicBezTo>
                  <a:pt x="4529" y="21260"/>
                  <a:pt x="4727" y="21600"/>
                  <a:pt x="4970" y="21600"/>
                </a:cubicBezTo>
                <a:lnTo>
                  <a:pt x="9322" y="21600"/>
                </a:lnTo>
                <a:cubicBezTo>
                  <a:pt x="9749" y="21162"/>
                  <a:pt x="9815" y="20388"/>
                  <a:pt x="9815" y="20388"/>
                </a:cubicBezTo>
                <a:cubicBezTo>
                  <a:pt x="9857" y="19778"/>
                  <a:pt x="9419" y="18814"/>
                  <a:pt x="9396" y="18765"/>
                </a:cubicBezTo>
                <a:lnTo>
                  <a:pt x="9394" y="18763"/>
                </a:lnTo>
                <a:cubicBezTo>
                  <a:pt x="9168" y="18278"/>
                  <a:pt x="9032" y="17676"/>
                  <a:pt x="9032" y="17022"/>
                </a:cubicBezTo>
                <a:cubicBezTo>
                  <a:pt x="9032" y="15422"/>
                  <a:pt x="9836" y="14124"/>
                  <a:pt x="10827" y="14124"/>
                </a:cubicBezTo>
                <a:cubicBezTo>
                  <a:pt x="11818" y="14124"/>
                  <a:pt x="12621" y="15422"/>
                  <a:pt x="12621" y="17022"/>
                </a:cubicBezTo>
                <a:cubicBezTo>
                  <a:pt x="12621" y="17724"/>
                  <a:pt x="12467" y="18368"/>
                  <a:pt x="12209" y="18869"/>
                </a:cubicBezTo>
                <a:cubicBezTo>
                  <a:pt x="12092" y="19143"/>
                  <a:pt x="11799" y="19886"/>
                  <a:pt x="11834" y="20388"/>
                </a:cubicBezTo>
                <a:cubicBezTo>
                  <a:pt x="11834" y="20388"/>
                  <a:pt x="11900" y="21162"/>
                  <a:pt x="12327" y="21600"/>
                </a:cubicBezTo>
                <a:lnTo>
                  <a:pt x="16679" y="21600"/>
                </a:lnTo>
                <a:cubicBezTo>
                  <a:pt x="16922" y="21600"/>
                  <a:pt x="17120" y="21261"/>
                  <a:pt x="17120" y="20846"/>
                </a:cubicBezTo>
                <a:lnTo>
                  <a:pt x="17120" y="13499"/>
                </a:lnTo>
                <a:cubicBezTo>
                  <a:pt x="17332" y="12447"/>
                  <a:pt x="17928" y="12299"/>
                  <a:pt x="17928" y="12299"/>
                </a:cubicBezTo>
                <a:cubicBezTo>
                  <a:pt x="18223" y="12239"/>
                  <a:pt x="18657" y="12736"/>
                  <a:pt x="18817" y="12935"/>
                </a:cubicBezTo>
                <a:cubicBezTo>
                  <a:pt x="19111" y="13375"/>
                  <a:pt x="19490" y="13640"/>
                  <a:pt x="19902" y="13640"/>
                </a:cubicBezTo>
                <a:cubicBezTo>
                  <a:pt x="20840" y="13640"/>
                  <a:pt x="21600" y="12272"/>
                  <a:pt x="21600" y="10581"/>
                </a:cubicBezTo>
                <a:cubicBezTo>
                  <a:pt x="21600" y="8891"/>
                  <a:pt x="20840" y="7519"/>
                  <a:pt x="19902" y="7519"/>
                </a:cubicBezTo>
                <a:cubicBezTo>
                  <a:pt x="19518" y="7519"/>
                  <a:pt x="19164" y="7753"/>
                  <a:pt x="18880" y="8141"/>
                </a:cubicBezTo>
                <a:lnTo>
                  <a:pt x="18880" y="8138"/>
                </a:lnTo>
                <a:cubicBezTo>
                  <a:pt x="18854" y="8174"/>
                  <a:pt x="18287" y="8928"/>
                  <a:pt x="17928" y="8855"/>
                </a:cubicBezTo>
                <a:cubicBezTo>
                  <a:pt x="17928" y="8855"/>
                  <a:pt x="17332" y="8707"/>
                  <a:pt x="17120" y="7655"/>
                </a:cubicBezTo>
                <a:lnTo>
                  <a:pt x="17120" y="6814"/>
                </a:lnTo>
                <a:lnTo>
                  <a:pt x="17120" y="754"/>
                </a:lnTo>
                <a:cubicBezTo>
                  <a:pt x="17120" y="340"/>
                  <a:pt x="16921" y="0"/>
                  <a:pt x="16678" y="0"/>
                </a:cubicBezTo>
                <a:lnTo>
                  <a:pt x="12109" y="0"/>
                </a:lnTo>
                <a:cubicBezTo>
                  <a:pt x="11780" y="445"/>
                  <a:pt x="11725" y="1085"/>
                  <a:pt x="11725" y="1085"/>
                </a:cubicBezTo>
                <a:cubicBezTo>
                  <a:pt x="11682" y="1697"/>
                  <a:pt x="12124" y="2664"/>
                  <a:pt x="12145" y="2708"/>
                </a:cubicBezTo>
                <a:lnTo>
                  <a:pt x="12142" y="2708"/>
                </a:lnTo>
                <a:cubicBezTo>
                  <a:pt x="12369" y="3193"/>
                  <a:pt x="12506" y="3796"/>
                  <a:pt x="12506" y="4452"/>
                </a:cubicBezTo>
                <a:cubicBezTo>
                  <a:pt x="12506" y="6051"/>
                  <a:pt x="11704" y="7347"/>
                  <a:pt x="10712" y="7347"/>
                </a:cubicBezTo>
                <a:cubicBezTo>
                  <a:pt x="9721" y="7347"/>
                  <a:pt x="8917" y="6051"/>
                  <a:pt x="8917" y="4452"/>
                </a:cubicBezTo>
                <a:cubicBezTo>
                  <a:pt x="8917" y="3749"/>
                  <a:pt x="9072" y="3103"/>
                  <a:pt x="9330" y="2601"/>
                </a:cubicBezTo>
                <a:cubicBezTo>
                  <a:pt x="9447" y="2328"/>
                  <a:pt x="9738" y="1588"/>
                  <a:pt x="9703" y="1085"/>
                </a:cubicBezTo>
                <a:cubicBezTo>
                  <a:pt x="9703" y="1085"/>
                  <a:pt x="9648" y="445"/>
                  <a:pt x="9318" y="0"/>
                </a:cubicBezTo>
                <a:lnTo>
                  <a:pt x="4970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cap="all" sz="40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</a:p>
        </p:txBody>
      </p:sp>
      <p:sp>
        <p:nvSpPr>
          <p:cNvPr id="352" name="invoicing"/>
          <p:cNvSpPr txBox="1"/>
          <p:nvPr/>
        </p:nvSpPr>
        <p:spPr>
          <a:xfrm>
            <a:off x="12717048" y="9386197"/>
            <a:ext cx="22382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pPr/>
            <a:r>
              <a:t>invoicing</a:t>
            </a:r>
          </a:p>
        </p:txBody>
      </p:sp>
      <p:sp>
        <p:nvSpPr>
          <p:cNvPr id="353" name="Puzzle Piece"/>
          <p:cNvSpPr/>
          <p:nvPr/>
        </p:nvSpPr>
        <p:spPr>
          <a:xfrm>
            <a:off x="16540297" y="8150428"/>
            <a:ext cx="875994" cy="8791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59" y="0"/>
                </a:moveTo>
                <a:cubicBezTo>
                  <a:pt x="251" y="0"/>
                  <a:pt x="0" y="250"/>
                  <a:pt x="0" y="557"/>
                </a:cubicBezTo>
                <a:lnTo>
                  <a:pt x="0" y="15411"/>
                </a:lnTo>
                <a:cubicBezTo>
                  <a:pt x="0" y="15717"/>
                  <a:pt x="251" y="15967"/>
                  <a:pt x="559" y="15967"/>
                </a:cubicBezTo>
                <a:lnTo>
                  <a:pt x="5699" y="15967"/>
                </a:lnTo>
                <a:cubicBezTo>
                  <a:pt x="6442" y="16247"/>
                  <a:pt x="6547" y="16971"/>
                  <a:pt x="6548" y="16971"/>
                </a:cubicBezTo>
                <a:cubicBezTo>
                  <a:pt x="6592" y="17343"/>
                  <a:pt x="6223" y="17890"/>
                  <a:pt x="6075" y="18092"/>
                </a:cubicBezTo>
                <a:cubicBezTo>
                  <a:pt x="5749" y="18463"/>
                  <a:pt x="5552" y="18940"/>
                  <a:pt x="5552" y="19460"/>
                </a:cubicBezTo>
                <a:cubicBezTo>
                  <a:pt x="5552" y="20642"/>
                  <a:pt x="6569" y="21600"/>
                  <a:pt x="7823" y="21600"/>
                </a:cubicBezTo>
                <a:cubicBezTo>
                  <a:pt x="9077" y="21600"/>
                  <a:pt x="10095" y="20642"/>
                  <a:pt x="10095" y="19460"/>
                </a:cubicBezTo>
                <a:cubicBezTo>
                  <a:pt x="10095" y="18976"/>
                  <a:pt x="9923" y="18530"/>
                  <a:pt x="9636" y="18172"/>
                </a:cubicBezTo>
                <a:lnTo>
                  <a:pt x="9634" y="18170"/>
                </a:lnTo>
                <a:cubicBezTo>
                  <a:pt x="9604" y="18133"/>
                  <a:pt x="9050" y="17422"/>
                  <a:pt x="9104" y="16971"/>
                </a:cubicBezTo>
                <a:cubicBezTo>
                  <a:pt x="9104" y="16971"/>
                  <a:pt x="9211" y="16247"/>
                  <a:pt x="9955" y="15967"/>
                </a:cubicBezTo>
                <a:lnTo>
                  <a:pt x="15373" y="15967"/>
                </a:lnTo>
                <a:cubicBezTo>
                  <a:pt x="15681" y="15967"/>
                  <a:pt x="15932" y="15717"/>
                  <a:pt x="15932" y="15411"/>
                </a:cubicBezTo>
                <a:lnTo>
                  <a:pt x="15932" y="9979"/>
                </a:lnTo>
                <a:cubicBezTo>
                  <a:pt x="16201" y="9201"/>
                  <a:pt x="16953" y="9092"/>
                  <a:pt x="16953" y="9092"/>
                </a:cubicBezTo>
                <a:cubicBezTo>
                  <a:pt x="17326" y="9047"/>
                  <a:pt x="17877" y="9415"/>
                  <a:pt x="18080" y="9562"/>
                </a:cubicBezTo>
                <a:cubicBezTo>
                  <a:pt x="18452" y="9888"/>
                  <a:pt x="18930" y="10084"/>
                  <a:pt x="19452" y="10084"/>
                </a:cubicBezTo>
                <a:cubicBezTo>
                  <a:pt x="20639" y="10084"/>
                  <a:pt x="21600" y="9070"/>
                  <a:pt x="21600" y="7820"/>
                </a:cubicBezTo>
                <a:cubicBezTo>
                  <a:pt x="21600" y="6571"/>
                  <a:pt x="20639" y="5559"/>
                  <a:pt x="19452" y="5559"/>
                </a:cubicBezTo>
                <a:cubicBezTo>
                  <a:pt x="18965" y="5559"/>
                  <a:pt x="18518" y="5731"/>
                  <a:pt x="18157" y="6018"/>
                </a:cubicBezTo>
                <a:lnTo>
                  <a:pt x="18157" y="6015"/>
                </a:lnTo>
                <a:cubicBezTo>
                  <a:pt x="18125" y="6041"/>
                  <a:pt x="17407" y="6598"/>
                  <a:pt x="16953" y="6544"/>
                </a:cubicBezTo>
                <a:cubicBezTo>
                  <a:pt x="16953" y="6544"/>
                  <a:pt x="16201" y="6436"/>
                  <a:pt x="15932" y="5658"/>
                </a:cubicBezTo>
                <a:lnTo>
                  <a:pt x="15932" y="5036"/>
                </a:lnTo>
                <a:lnTo>
                  <a:pt x="15932" y="557"/>
                </a:lnTo>
                <a:cubicBezTo>
                  <a:pt x="15932" y="250"/>
                  <a:pt x="15681" y="0"/>
                  <a:pt x="15373" y="0"/>
                </a:cubicBezTo>
                <a:lnTo>
                  <a:pt x="9592" y="0"/>
                </a:lnTo>
                <a:cubicBezTo>
                  <a:pt x="9174" y="329"/>
                  <a:pt x="9104" y="800"/>
                  <a:pt x="9104" y="800"/>
                </a:cubicBezTo>
                <a:cubicBezTo>
                  <a:pt x="9050" y="1253"/>
                  <a:pt x="9609" y="1969"/>
                  <a:pt x="9636" y="2001"/>
                </a:cubicBezTo>
                <a:lnTo>
                  <a:pt x="9634" y="2001"/>
                </a:lnTo>
                <a:cubicBezTo>
                  <a:pt x="9922" y="2360"/>
                  <a:pt x="10095" y="2804"/>
                  <a:pt x="10095" y="3289"/>
                </a:cubicBezTo>
                <a:cubicBezTo>
                  <a:pt x="10095" y="4471"/>
                  <a:pt x="9077" y="5431"/>
                  <a:pt x="7823" y="5431"/>
                </a:cubicBezTo>
                <a:cubicBezTo>
                  <a:pt x="6569" y="5431"/>
                  <a:pt x="5552" y="4471"/>
                  <a:pt x="5552" y="3289"/>
                </a:cubicBezTo>
                <a:cubicBezTo>
                  <a:pt x="5552" y="2769"/>
                  <a:pt x="5749" y="2294"/>
                  <a:pt x="6075" y="1924"/>
                </a:cubicBezTo>
                <a:cubicBezTo>
                  <a:pt x="6223" y="1721"/>
                  <a:pt x="6592" y="1172"/>
                  <a:pt x="6548" y="800"/>
                </a:cubicBezTo>
                <a:cubicBezTo>
                  <a:pt x="6548" y="800"/>
                  <a:pt x="6479" y="329"/>
                  <a:pt x="6062" y="0"/>
                </a:cubicBezTo>
                <a:lnTo>
                  <a:pt x="559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cap="all" sz="40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</a:p>
        </p:txBody>
      </p:sp>
      <p:sp>
        <p:nvSpPr>
          <p:cNvPr id="354" name="timecard, travel bills"/>
          <p:cNvSpPr txBox="1"/>
          <p:nvPr/>
        </p:nvSpPr>
        <p:spPr>
          <a:xfrm>
            <a:off x="11671816" y="8105019"/>
            <a:ext cx="4792473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pPr/>
            <a:r>
              <a:t>timecard, travel bills</a:t>
            </a:r>
          </a:p>
        </p:txBody>
      </p:sp>
      <p:pic>
        <p:nvPicPr>
          <p:cNvPr id="355" name="5.jpeg" descr="5.jpe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8041422" y="8013775"/>
            <a:ext cx="1516756" cy="8493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Value to customer vs unique produc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85165">
              <a:spcBef>
                <a:spcPts val="3200"/>
              </a:spcBef>
              <a:defRPr sz="7221"/>
            </a:lvl1pPr>
          </a:lstStyle>
          <a:p>
            <a:pPr/>
            <a:r>
              <a:t>Value to customer vs unique product</a:t>
            </a:r>
          </a:p>
        </p:txBody>
      </p:sp>
      <p:grpSp>
        <p:nvGrpSpPr>
          <p:cNvPr id="387" name="Group"/>
          <p:cNvGrpSpPr/>
          <p:nvPr/>
        </p:nvGrpSpPr>
        <p:grpSpPr>
          <a:xfrm>
            <a:off x="1329955" y="4166109"/>
            <a:ext cx="21867381" cy="9337002"/>
            <a:chOff x="0" y="-60867"/>
            <a:chExt cx="21867379" cy="9337001"/>
          </a:xfrm>
        </p:grpSpPr>
        <p:grpSp>
          <p:nvGrpSpPr>
            <p:cNvPr id="379" name="Group"/>
            <p:cNvGrpSpPr/>
            <p:nvPr/>
          </p:nvGrpSpPr>
          <p:grpSpPr>
            <a:xfrm>
              <a:off x="0" y="-60868"/>
              <a:ext cx="21867380" cy="9337003"/>
              <a:chOff x="0" y="-71842"/>
              <a:chExt cx="21867379" cy="9337001"/>
            </a:xfrm>
          </p:grpSpPr>
          <p:pic>
            <p:nvPicPr>
              <p:cNvPr id="364" name="Line" descr="Line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 rot="16200000">
                <a:off x="-1891311" y="3890048"/>
                <a:ext cx="7927760" cy="101601"/>
              </a:xfrm>
              <a:prstGeom prst="rect">
                <a:avLst/>
              </a:prstGeom>
              <a:effectLst/>
            </p:spPr>
          </p:pic>
          <p:pic>
            <p:nvPicPr>
              <p:cNvPr id="366" name="Line" descr="Line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2075972" y="7880661"/>
                <a:ext cx="19747794" cy="101601"/>
              </a:xfrm>
              <a:prstGeom prst="rect">
                <a:avLst/>
              </a:prstGeom>
              <a:effectLst/>
            </p:spPr>
          </p:pic>
          <p:sp>
            <p:nvSpPr>
              <p:cNvPr id="368" name="Unique"/>
              <p:cNvSpPr txBox="1"/>
              <p:nvPr/>
            </p:nvSpPr>
            <p:spPr>
              <a:xfrm>
                <a:off x="0" y="870193"/>
                <a:ext cx="1863852" cy="86360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lnSpc>
                    <a:spcPct val="80000"/>
                  </a:lnSpc>
                  <a:spcBef>
                    <a:spcPts val="3900"/>
                  </a:spcBef>
                  <a:defRPr cap="all" sz="60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  <a:sym typeface="DIN Condensed"/>
                  </a:defRPr>
                </a:lvl1pPr>
              </a:lstStyle>
              <a:p>
                <a:pPr/>
                <a:r>
                  <a:t>Unique</a:t>
                </a:r>
              </a:p>
            </p:txBody>
          </p:sp>
          <p:sp>
            <p:nvSpPr>
              <p:cNvPr id="369" name="value to customer"/>
              <p:cNvSpPr txBox="1"/>
              <p:nvPr/>
            </p:nvSpPr>
            <p:spPr>
              <a:xfrm>
                <a:off x="16877803" y="8401557"/>
                <a:ext cx="4989577" cy="86360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lnSpc>
                    <a:spcPct val="80000"/>
                  </a:lnSpc>
                  <a:spcBef>
                    <a:spcPts val="3900"/>
                  </a:spcBef>
                  <a:defRPr cap="all" sz="60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  <a:sym typeface="DIN Condensed"/>
                  </a:defRPr>
                </a:lvl1pPr>
              </a:lstStyle>
              <a:p>
                <a:pPr/>
                <a:r>
                  <a:t>value to customer</a:t>
                </a:r>
              </a:p>
            </p:txBody>
          </p:sp>
          <p:pic>
            <p:nvPicPr>
              <p:cNvPr id="370" name="Line" descr="Line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 rot="13500000">
                <a:off x="1968813" y="119559"/>
                <a:ext cx="540827" cy="101601"/>
              </a:xfrm>
              <a:prstGeom prst="rect">
                <a:avLst/>
              </a:prstGeom>
              <a:effectLst/>
            </p:spPr>
          </p:pic>
          <p:pic>
            <p:nvPicPr>
              <p:cNvPr id="372" name="Line" descr="Line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8900000">
                <a:off x="1661881" y="106859"/>
                <a:ext cx="547530" cy="101601"/>
              </a:xfrm>
              <a:prstGeom prst="rect">
                <a:avLst/>
              </a:prstGeom>
              <a:effectLst/>
            </p:spPr>
          </p:pic>
          <p:sp>
            <p:nvSpPr>
              <p:cNvPr id="374" name="price"/>
              <p:cNvSpPr txBox="1"/>
              <p:nvPr/>
            </p:nvSpPr>
            <p:spPr>
              <a:xfrm>
                <a:off x="19964179" y="7004042"/>
                <a:ext cx="1293877" cy="8001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4000">
                    <a:solidFill>
                      <a:schemeClr val="accent1"/>
                    </a:solidFill>
                  </a:defRPr>
                </a:lvl1pPr>
              </a:lstStyle>
              <a:p>
                <a:pPr/>
                <a:r>
                  <a:t>price</a:t>
                </a:r>
              </a:p>
            </p:txBody>
          </p:sp>
          <p:pic>
            <p:nvPicPr>
              <p:cNvPr id="375" name="Line" descr="Line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 rot="8100000">
                <a:off x="21343145" y="8032211"/>
                <a:ext cx="540826" cy="101601"/>
              </a:xfrm>
              <a:prstGeom prst="rect">
                <a:avLst/>
              </a:prstGeom>
              <a:effectLst/>
            </p:spPr>
          </p:pic>
          <p:pic>
            <p:nvPicPr>
              <p:cNvPr id="377" name="Line" descr="Line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2700000">
                <a:off x="21339793" y="7746505"/>
                <a:ext cx="547530" cy="101601"/>
              </a:xfrm>
              <a:prstGeom prst="rect">
                <a:avLst/>
              </a:prstGeom>
              <a:effectLst/>
            </p:spPr>
          </p:pic>
        </p:grpSp>
        <p:pic>
          <p:nvPicPr>
            <p:cNvPr id="400" name="Connection Line" descr="Connection Line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411652" y="5203680"/>
              <a:ext cx="4572234" cy="2501798"/>
            </a:xfrm>
            <a:prstGeom prst="rect">
              <a:avLst/>
            </a:prstGeom>
            <a:effectLst/>
          </p:spPr>
        </p:pic>
        <p:pic>
          <p:nvPicPr>
            <p:cNvPr id="381" name="Line" descr="Line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 rot="16200000">
              <a:off x="14068925" y="7904336"/>
              <a:ext cx="990601" cy="76201"/>
            </a:xfrm>
            <a:prstGeom prst="rect">
              <a:avLst/>
            </a:prstGeom>
            <a:effectLst/>
          </p:spPr>
        </p:pic>
        <p:pic>
          <p:nvPicPr>
            <p:cNvPr id="402" name="Connection Line" descr="Connection Line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6892366" y="-26788"/>
              <a:ext cx="7730850" cy="5333322"/>
            </a:xfrm>
            <a:prstGeom prst="rect">
              <a:avLst/>
            </a:prstGeom>
            <a:effectLst/>
          </p:spPr>
        </p:pic>
        <p:pic>
          <p:nvPicPr>
            <p:cNvPr id="404" name="Connection Line" descr="Connection Line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4494328" y="-38096"/>
              <a:ext cx="7145485" cy="5895508"/>
            </a:xfrm>
            <a:prstGeom prst="rect">
              <a:avLst/>
            </a:prstGeom>
            <a:effectLst/>
          </p:spPr>
        </p:pic>
        <p:sp>
          <p:nvSpPr>
            <p:cNvPr id="385" name="SIZE OF THE MARKET"/>
            <p:cNvSpPr txBox="1"/>
            <p:nvPr/>
          </p:nvSpPr>
          <p:spPr>
            <a:xfrm>
              <a:off x="2953095" y="5331923"/>
              <a:ext cx="3708245" cy="1498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b="1" sz="4000">
                  <a:latin typeface="Avenir Next"/>
                  <a:ea typeface="Avenir Next"/>
                  <a:cs typeface="Avenir Next"/>
                  <a:sym typeface="Avenir Next"/>
                </a:defRPr>
              </a:lvl1pPr>
            </a:lstStyle>
            <a:p>
              <a:pPr/>
              <a:r>
                <a:t>SIZE OF THE MARKET</a:t>
              </a:r>
            </a:p>
          </p:txBody>
        </p:sp>
        <p:sp>
          <p:nvSpPr>
            <p:cNvPr id="386" name="required by law"/>
            <p:cNvSpPr txBox="1"/>
            <p:nvPr/>
          </p:nvSpPr>
          <p:spPr>
            <a:xfrm>
              <a:off x="13192816" y="8412531"/>
              <a:ext cx="2841499" cy="622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rgbClr val="A6AAA9"/>
                  </a:solidFill>
                </a:defRPr>
              </a:lvl1pPr>
            </a:lstStyle>
            <a:p>
              <a:pPr/>
              <a:r>
                <a:t>required by law</a:t>
              </a:r>
            </a:p>
          </p:txBody>
        </p:sp>
      </p:grpSp>
      <p:sp>
        <p:nvSpPr>
          <p:cNvPr id="388" name="Feet to the ground"/>
          <p:cNvSpPr txBox="1"/>
          <p:nvPr/>
        </p:nvSpPr>
        <p:spPr>
          <a:xfrm>
            <a:off x="762000" y="635000"/>
            <a:ext cx="20955000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>
            <a:lvl1pPr defTabSz="647700">
              <a:lnSpc>
                <a:spcPct val="80000"/>
              </a:lnSpc>
              <a:spcBef>
                <a:spcPts val="0"/>
              </a:spcBef>
              <a:defRPr cap="all" spc="180" sz="36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r>
              <a:t>Feet to the ground</a:t>
            </a:r>
          </a:p>
        </p:txBody>
      </p:sp>
      <p:sp>
        <p:nvSpPr>
          <p:cNvPr id="389" name="Puzzle Piece"/>
          <p:cNvSpPr/>
          <p:nvPr/>
        </p:nvSpPr>
        <p:spPr>
          <a:xfrm>
            <a:off x="17246773" y="7335673"/>
            <a:ext cx="797236" cy="800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59" y="0"/>
                </a:moveTo>
                <a:cubicBezTo>
                  <a:pt x="251" y="0"/>
                  <a:pt x="0" y="250"/>
                  <a:pt x="0" y="557"/>
                </a:cubicBezTo>
                <a:lnTo>
                  <a:pt x="0" y="15411"/>
                </a:lnTo>
                <a:cubicBezTo>
                  <a:pt x="0" y="15717"/>
                  <a:pt x="251" y="15967"/>
                  <a:pt x="559" y="15967"/>
                </a:cubicBezTo>
                <a:lnTo>
                  <a:pt x="5699" y="15967"/>
                </a:lnTo>
                <a:cubicBezTo>
                  <a:pt x="6442" y="16247"/>
                  <a:pt x="6547" y="16971"/>
                  <a:pt x="6548" y="16971"/>
                </a:cubicBezTo>
                <a:cubicBezTo>
                  <a:pt x="6592" y="17343"/>
                  <a:pt x="6223" y="17890"/>
                  <a:pt x="6075" y="18092"/>
                </a:cubicBezTo>
                <a:cubicBezTo>
                  <a:pt x="5749" y="18463"/>
                  <a:pt x="5552" y="18940"/>
                  <a:pt x="5552" y="19460"/>
                </a:cubicBezTo>
                <a:cubicBezTo>
                  <a:pt x="5552" y="20642"/>
                  <a:pt x="6569" y="21600"/>
                  <a:pt x="7823" y="21600"/>
                </a:cubicBezTo>
                <a:cubicBezTo>
                  <a:pt x="9077" y="21600"/>
                  <a:pt x="10095" y="20642"/>
                  <a:pt x="10095" y="19460"/>
                </a:cubicBezTo>
                <a:cubicBezTo>
                  <a:pt x="10095" y="18976"/>
                  <a:pt x="9923" y="18530"/>
                  <a:pt x="9636" y="18172"/>
                </a:cubicBezTo>
                <a:lnTo>
                  <a:pt x="9634" y="18170"/>
                </a:lnTo>
                <a:cubicBezTo>
                  <a:pt x="9604" y="18133"/>
                  <a:pt x="9050" y="17422"/>
                  <a:pt x="9104" y="16971"/>
                </a:cubicBezTo>
                <a:cubicBezTo>
                  <a:pt x="9104" y="16971"/>
                  <a:pt x="9211" y="16247"/>
                  <a:pt x="9955" y="15967"/>
                </a:cubicBezTo>
                <a:lnTo>
                  <a:pt x="15373" y="15967"/>
                </a:lnTo>
                <a:cubicBezTo>
                  <a:pt x="15681" y="15967"/>
                  <a:pt x="15932" y="15717"/>
                  <a:pt x="15932" y="15411"/>
                </a:cubicBezTo>
                <a:lnTo>
                  <a:pt x="15932" y="9979"/>
                </a:lnTo>
                <a:cubicBezTo>
                  <a:pt x="16201" y="9201"/>
                  <a:pt x="16953" y="9092"/>
                  <a:pt x="16953" y="9092"/>
                </a:cubicBezTo>
                <a:cubicBezTo>
                  <a:pt x="17326" y="9047"/>
                  <a:pt x="17877" y="9415"/>
                  <a:pt x="18080" y="9562"/>
                </a:cubicBezTo>
                <a:cubicBezTo>
                  <a:pt x="18452" y="9888"/>
                  <a:pt x="18930" y="10084"/>
                  <a:pt x="19452" y="10084"/>
                </a:cubicBezTo>
                <a:cubicBezTo>
                  <a:pt x="20639" y="10084"/>
                  <a:pt x="21600" y="9070"/>
                  <a:pt x="21600" y="7820"/>
                </a:cubicBezTo>
                <a:cubicBezTo>
                  <a:pt x="21600" y="6571"/>
                  <a:pt x="20639" y="5559"/>
                  <a:pt x="19452" y="5559"/>
                </a:cubicBezTo>
                <a:cubicBezTo>
                  <a:pt x="18965" y="5559"/>
                  <a:pt x="18518" y="5731"/>
                  <a:pt x="18157" y="6018"/>
                </a:cubicBezTo>
                <a:lnTo>
                  <a:pt x="18157" y="6015"/>
                </a:lnTo>
                <a:cubicBezTo>
                  <a:pt x="18125" y="6041"/>
                  <a:pt x="17407" y="6598"/>
                  <a:pt x="16953" y="6544"/>
                </a:cubicBezTo>
                <a:cubicBezTo>
                  <a:pt x="16953" y="6544"/>
                  <a:pt x="16201" y="6436"/>
                  <a:pt x="15932" y="5658"/>
                </a:cubicBezTo>
                <a:lnTo>
                  <a:pt x="15932" y="5036"/>
                </a:lnTo>
                <a:lnTo>
                  <a:pt x="15932" y="557"/>
                </a:lnTo>
                <a:cubicBezTo>
                  <a:pt x="15932" y="250"/>
                  <a:pt x="15681" y="0"/>
                  <a:pt x="15373" y="0"/>
                </a:cubicBezTo>
                <a:lnTo>
                  <a:pt x="9592" y="0"/>
                </a:lnTo>
                <a:cubicBezTo>
                  <a:pt x="9174" y="329"/>
                  <a:pt x="9104" y="800"/>
                  <a:pt x="9104" y="800"/>
                </a:cubicBezTo>
                <a:cubicBezTo>
                  <a:pt x="9050" y="1253"/>
                  <a:pt x="9609" y="1969"/>
                  <a:pt x="9636" y="2001"/>
                </a:cubicBezTo>
                <a:lnTo>
                  <a:pt x="9634" y="2001"/>
                </a:lnTo>
                <a:cubicBezTo>
                  <a:pt x="9922" y="2360"/>
                  <a:pt x="10095" y="2804"/>
                  <a:pt x="10095" y="3289"/>
                </a:cubicBezTo>
                <a:cubicBezTo>
                  <a:pt x="10095" y="4471"/>
                  <a:pt x="9077" y="5431"/>
                  <a:pt x="7823" y="5431"/>
                </a:cubicBezTo>
                <a:cubicBezTo>
                  <a:pt x="6569" y="5431"/>
                  <a:pt x="5552" y="4471"/>
                  <a:pt x="5552" y="3289"/>
                </a:cubicBezTo>
                <a:cubicBezTo>
                  <a:pt x="5552" y="2769"/>
                  <a:pt x="5749" y="2294"/>
                  <a:pt x="6075" y="1924"/>
                </a:cubicBezTo>
                <a:cubicBezTo>
                  <a:pt x="6223" y="1721"/>
                  <a:pt x="6592" y="1172"/>
                  <a:pt x="6548" y="800"/>
                </a:cubicBezTo>
                <a:cubicBezTo>
                  <a:pt x="6548" y="800"/>
                  <a:pt x="6479" y="329"/>
                  <a:pt x="6062" y="0"/>
                </a:cubicBezTo>
                <a:lnTo>
                  <a:pt x="559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cap="all" sz="40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</a:p>
        </p:txBody>
      </p:sp>
      <p:sp>
        <p:nvSpPr>
          <p:cNvPr id="390" name="documents management system"/>
          <p:cNvSpPr txBox="1"/>
          <p:nvPr/>
        </p:nvSpPr>
        <p:spPr>
          <a:xfrm>
            <a:off x="9464803" y="7259473"/>
            <a:ext cx="770686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pPr/>
            <a:r>
              <a:t>documents management system</a:t>
            </a:r>
          </a:p>
        </p:txBody>
      </p:sp>
      <p:sp>
        <p:nvSpPr>
          <p:cNvPr id="391" name="Puzzle Piece"/>
          <p:cNvSpPr/>
          <p:nvPr/>
        </p:nvSpPr>
        <p:spPr>
          <a:xfrm>
            <a:off x="15044787" y="9312321"/>
            <a:ext cx="1616373" cy="9478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970" y="0"/>
                </a:moveTo>
                <a:cubicBezTo>
                  <a:pt x="4727" y="0"/>
                  <a:pt x="4529" y="339"/>
                  <a:pt x="4529" y="754"/>
                </a:cubicBezTo>
                <a:lnTo>
                  <a:pt x="4529" y="7491"/>
                </a:lnTo>
                <a:cubicBezTo>
                  <a:pt x="4382" y="8825"/>
                  <a:pt x="3672" y="8999"/>
                  <a:pt x="3672" y="8999"/>
                </a:cubicBezTo>
                <a:cubicBezTo>
                  <a:pt x="3377" y="9059"/>
                  <a:pt x="2943" y="8562"/>
                  <a:pt x="2783" y="8363"/>
                </a:cubicBezTo>
                <a:cubicBezTo>
                  <a:pt x="2489" y="7923"/>
                  <a:pt x="2110" y="7658"/>
                  <a:pt x="1698" y="7658"/>
                </a:cubicBezTo>
                <a:cubicBezTo>
                  <a:pt x="760" y="7658"/>
                  <a:pt x="0" y="9026"/>
                  <a:pt x="0" y="10717"/>
                </a:cubicBezTo>
                <a:cubicBezTo>
                  <a:pt x="0" y="12407"/>
                  <a:pt x="760" y="13778"/>
                  <a:pt x="1698" y="13778"/>
                </a:cubicBezTo>
                <a:cubicBezTo>
                  <a:pt x="2082" y="13778"/>
                  <a:pt x="2436" y="13545"/>
                  <a:pt x="2720" y="13157"/>
                </a:cubicBezTo>
                <a:lnTo>
                  <a:pt x="2720" y="13160"/>
                </a:lnTo>
                <a:cubicBezTo>
                  <a:pt x="2746" y="13124"/>
                  <a:pt x="3313" y="12370"/>
                  <a:pt x="3672" y="12443"/>
                </a:cubicBezTo>
                <a:cubicBezTo>
                  <a:pt x="3672" y="12443"/>
                  <a:pt x="4382" y="12617"/>
                  <a:pt x="4529" y="13951"/>
                </a:cubicBezTo>
                <a:lnTo>
                  <a:pt x="4529" y="20846"/>
                </a:lnTo>
                <a:cubicBezTo>
                  <a:pt x="4529" y="21260"/>
                  <a:pt x="4727" y="21600"/>
                  <a:pt x="4970" y="21600"/>
                </a:cubicBezTo>
                <a:lnTo>
                  <a:pt x="9322" y="21600"/>
                </a:lnTo>
                <a:cubicBezTo>
                  <a:pt x="9749" y="21162"/>
                  <a:pt x="9815" y="20388"/>
                  <a:pt x="9815" y="20388"/>
                </a:cubicBezTo>
                <a:cubicBezTo>
                  <a:pt x="9857" y="19778"/>
                  <a:pt x="9419" y="18814"/>
                  <a:pt x="9396" y="18765"/>
                </a:cubicBezTo>
                <a:lnTo>
                  <a:pt x="9394" y="18763"/>
                </a:lnTo>
                <a:cubicBezTo>
                  <a:pt x="9168" y="18278"/>
                  <a:pt x="9032" y="17676"/>
                  <a:pt x="9032" y="17022"/>
                </a:cubicBezTo>
                <a:cubicBezTo>
                  <a:pt x="9032" y="15422"/>
                  <a:pt x="9836" y="14124"/>
                  <a:pt x="10827" y="14124"/>
                </a:cubicBezTo>
                <a:cubicBezTo>
                  <a:pt x="11818" y="14124"/>
                  <a:pt x="12621" y="15422"/>
                  <a:pt x="12621" y="17022"/>
                </a:cubicBezTo>
                <a:cubicBezTo>
                  <a:pt x="12621" y="17724"/>
                  <a:pt x="12467" y="18368"/>
                  <a:pt x="12209" y="18869"/>
                </a:cubicBezTo>
                <a:cubicBezTo>
                  <a:pt x="12092" y="19143"/>
                  <a:pt x="11799" y="19886"/>
                  <a:pt x="11834" y="20388"/>
                </a:cubicBezTo>
                <a:cubicBezTo>
                  <a:pt x="11834" y="20388"/>
                  <a:pt x="11900" y="21162"/>
                  <a:pt x="12327" y="21600"/>
                </a:cubicBezTo>
                <a:lnTo>
                  <a:pt x="16679" y="21600"/>
                </a:lnTo>
                <a:cubicBezTo>
                  <a:pt x="16922" y="21600"/>
                  <a:pt x="17120" y="21261"/>
                  <a:pt x="17120" y="20846"/>
                </a:cubicBezTo>
                <a:lnTo>
                  <a:pt x="17120" y="13499"/>
                </a:lnTo>
                <a:cubicBezTo>
                  <a:pt x="17332" y="12447"/>
                  <a:pt x="17928" y="12299"/>
                  <a:pt x="17928" y="12299"/>
                </a:cubicBezTo>
                <a:cubicBezTo>
                  <a:pt x="18223" y="12239"/>
                  <a:pt x="18657" y="12736"/>
                  <a:pt x="18817" y="12935"/>
                </a:cubicBezTo>
                <a:cubicBezTo>
                  <a:pt x="19111" y="13375"/>
                  <a:pt x="19490" y="13640"/>
                  <a:pt x="19902" y="13640"/>
                </a:cubicBezTo>
                <a:cubicBezTo>
                  <a:pt x="20840" y="13640"/>
                  <a:pt x="21600" y="12272"/>
                  <a:pt x="21600" y="10581"/>
                </a:cubicBezTo>
                <a:cubicBezTo>
                  <a:pt x="21600" y="8891"/>
                  <a:pt x="20840" y="7519"/>
                  <a:pt x="19902" y="7519"/>
                </a:cubicBezTo>
                <a:cubicBezTo>
                  <a:pt x="19518" y="7519"/>
                  <a:pt x="19164" y="7753"/>
                  <a:pt x="18880" y="8141"/>
                </a:cubicBezTo>
                <a:lnTo>
                  <a:pt x="18880" y="8138"/>
                </a:lnTo>
                <a:cubicBezTo>
                  <a:pt x="18854" y="8174"/>
                  <a:pt x="18287" y="8928"/>
                  <a:pt x="17928" y="8855"/>
                </a:cubicBezTo>
                <a:cubicBezTo>
                  <a:pt x="17928" y="8855"/>
                  <a:pt x="17332" y="8707"/>
                  <a:pt x="17120" y="7655"/>
                </a:cubicBezTo>
                <a:lnTo>
                  <a:pt x="17120" y="6814"/>
                </a:lnTo>
                <a:lnTo>
                  <a:pt x="17120" y="754"/>
                </a:lnTo>
                <a:cubicBezTo>
                  <a:pt x="17120" y="340"/>
                  <a:pt x="16921" y="0"/>
                  <a:pt x="16678" y="0"/>
                </a:cubicBezTo>
                <a:lnTo>
                  <a:pt x="12109" y="0"/>
                </a:lnTo>
                <a:cubicBezTo>
                  <a:pt x="11780" y="445"/>
                  <a:pt x="11725" y="1085"/>
                  <a:pt x="11725" y="1085"/>
                </a:cubicBezTo>
                <a:cubicBezTo>
                  <a:pt x="11682" y="1697"/>
                  <a:pt x="12124" y="2664"/>
                  <a:pt x="12145" y="2708"/>
                </a:cubicBezTo>
                <a:lnTo>
                  <a:pt x="12142" y="2708"/>
                </a:lnTo>
                <a:cubicBezTo>
                  <a:pt x="12369" y="3193"/>
                  <a:pt x="12506" y="3796"/>
                  <a:pt x="12506" y="4452"/>
                </a:cubicBezTo>
                <a:cubicBezTo>
                  <a:pt x="12506" y="6051"/>
                  <a:pt x="11704" y="7347"/>
                  <a:pt x="10712" y="7347"/>
                </a:cubicBezTo>
                <a:cubicBezTo>
                  <a:pt x="9721" y="7347"/>
                  <a:pt x="8917" y="6051"/>
                  <a:pt x="8917" y="4452"/>
                </a:cubicBezTo>
                <a:cubicBezTo>
                  <a:pt x="8917" y="3749"/>
                  <a:pt x="9072" y="3103"/>
                  <a:pt x="9330" y="2601"/>
                </a:cubicBezTo>
                <a:cubicBezTo>
                  <a:pt x="9447" y="2328"/>
                  <a:pt x="9738" y="1588"/>
                  <a:pt x="9703" y="1085"/>
                </a:cubicBezTo>
                <a:cubicBezTo>
                  <a:pt x="9703" y="1085"/>
                  <a:pt x="9648" y="445"/>
                  <a:pt x="9318" y="0"/>
                </a:cubicBezTo>
                <a:lnTo>
                  <a:pt x="4970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cap="all" sz="40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</a:p>
        </p:txBody>
      </p:sp>
      <p:sp>
        <p:nvSpPr>
          <p:cNvPr id="392" name="invoicing"/>
          <p:cNvSpPr txBox="1"/>
          <p:nvPr/>
        </p:nvSpPr>
        <p:spPr>
          <a:xfrm>
            <a:off x="12717048" y="9386197"/>
            <a:ext cx="22382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pPr/>
            <a:r>
              <a:t>invoicing</a:t>
            </a:r>
          </a:p>
        </p:txBody>
      </p:sp>
      <p:sp>
        <p:nvSpPr>
          <p:cNvPr id="393" name="Puzzle Piece"/>
          <p:cNvSpPr/>
          <p:nvPr/>
        </p:nvSpPr>
        <p:spPr>
          <a:xfrm>
            <a:off x="16540297" y="8150428"/>
            <a:ext cx="875994" cy="8791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59" y="0"/>
                </a:moveTo>
                <a:cubicBezTo>
                  <a:pt x="251" y="0"/>
                  <a:pt x="0" y="250"/>
                  <a:pt x="0" y="557"/>
                </a:cubicBezTo>
                <a:lnTo>
                  <a:pt x="0" y="15411"/>
                </a:lnTo>
                <a:cubicBezTo>
                  <a:pt x="0" y="15717"/>
                  <a:pt x="251" y="15967"/>
                  <a:pt x="559" y="15967"/>
                </a:cubicBezTo>
                <a:lnTo>
                  <a:pt x="5699" y="15967"/>
                </a:lnTo>
                <a:cubicBezTo>
                  <a:pt x="6442" y="16247"/>
                  <a:pt x="6547" y="16971"/>
                  <a:pt x="6548" y="16971"/>
                </a:cubicBezTo>
                <a:cubicBezTo>
                  <a:pt x="6592" y="17343"/>
                  <a:pt x="6223" y="17890"/>
                  <a:pt x="6075" y="18092"/>
                </a:cubicBezTo>
                <a:cubicBezTo>
                  <a:pt x="5749" y="18463"/>
                  <a:pt x="5552" y="18940"/>
                  <a:pt x="5552" y="19460"/>
                </a:cubicBezTo>
                <a:cubicBezTo>
                  <a:pt x="5552" y="20642"/>
                  <a:pt x="6569" y="21600"/>
                  <a:pt x="7823" y="21600"/>
                </a:cubicBezTo>
                <a:cubicBezTo>
                  <a:pt x="9077" y="21600"/>
                  <a:pt x="10095" y="20642"/>
                  <a:pt x="10095" y="19460"/>
                </a:cubicBezTo>
                <a:cubicBezTo>
                  <a:pt x="10095" y="18976"/>
                  <a:pt x="9923" y="18530"/>
                  <a:pt x="9636" y="18172"/>
                </a:cubicBezTo>
                <a:lnTo>
                  <a:pt x="9634" y="18170"/>
                </a:lnTo>
                <a:cubicBezTo>
                  <a:pt x="9604" y="18133"/>
                  <a:pt x="9050" y="17422"/>
                  <a:pt x="9104" y="16971"/>
                </a:cubicBezTo>
                <a:cubicBezTo>
                  <a:pt x="9104" y="16971"/>
                  <a:pt x="9211" y="16247"/>
                  <a:pt x="9955" y="15967"/>
                </a:cubicBezTo>
                <a:lnTo>
                  <a:pt x="15373" y="15967"/>
                </a:lnTo>
                <a:cubicBezTo>
                  <a:pt x="15681" y="15967"/>
                  <a:pt x="15932" y="15717"/>
                  <a:pt x="15932" y="15411"/>
                </a:cubicBezTo>
                <a:lnTo>
                  <a:pt x="15932" y="9979"/>
                </a:lnTo>
                <a:cubicBezTo>
                  <a:pt x="16201" y="9201"/>
                  <a:pt x="16953" y="9092"/>
                  <a:pt x="16953" y="9092"/>
                </a:cubicBezTo>
                <a:cubicBezTo>
                  <a:pt x="17326" y="9047"/>
                  <a:pt x="17877" y="9415"/>
                  <a:pt x="18080" y="9562"/>
                </a:cubicBezTo>
                <a:cubicBezTo>
                  <a:pt x="18452" y="9888"/>
                  <a:pt x="18930" y="10084"/>
                  <a:pt x="19452" y="10084"/>
                </a:cubicBezTo>
                <a:cubicBezTo>
                  <a:pt x="20639" y="10084"/>
                  <a:pt x="21600" y="9070"/>
                  <a:pt x="21600" y="7820"/>
                </a:cubicBezTo>
                <a:cubicBezTo>
                  <a:pt x="21600" y="6571"/>
                  <a:pt x="20639" y="5559"/>
                  <a:pt x="19452" y="5559"/>
                </a:cubicBezTo>
                <a:cubicBezTo>
                  <a:pt x="18965" y="5559"/>
                  <a:pt x="18518" y="5731"/>
                  <a:pt x="18157" y="6018"/>
                </a:cubicBezTo>
                <a:lnTo>
                  <a:pt x="18157" y="6015"/>
                </a:lnTo>
                <a:cubicBezTo>
                  <a:pt x="18125" y="6041"/>
                  <a:pt x="17407" y="6598"/>
                  <a:pt x="16953" y="6544"/>
                </a:cubicBezTo>
                <a:cubicBezTo>
                  <a:pt x="16953" y="6544"/>
                  <a:pt x="16201" y="6436"/>
                  <a:pt x="15932" y="5658"/>
                </a:cubicBezTo>
                <a:lnTo>
                  <a:pt x="15932" y="5036"/>
                </a:lnTo>
                <a:lnTo>
                  <a:pt x="15932" y="557"/>
                </a:lnTo>
                <a:cubicBezTo>
                  <a:pt x="15932" y="250"/>
                  <a:pt x="15681" y="0"/>
                  <a:pt x="15373" y="0"/>
                </a:cubicBezTo>
                <a:lnTo>
                  <a:pt x="9592" y="0"/>
                </a:lnTo>
                <a:cubicBezTo>
                  <a:pt x="9174" y="329"/>
                  <a:pt x="9104" y="800"/>
                  <a:pt x="9104" y="800"/>
                </a:cubicBezTo>
                <a:cubicBezTo>
                  <a:pt x="9050" y="1253"/>
                  <a:pt x="9609" y="1969"/>
                  <a:pt x="9636" y="2001"/>
                </a:cubicBezTo>
                <a:lnTo>
                  <a:pt x="9634" y="2001"/>
                </a:lnTo>
                <a:cubicBezTo>
                  <a:pt x="9922" y="2360"/>
                  <a:pt x="10095" y="2804"/>
                  <a:pt x="10095" y="3289"/>
                </a:cubicBezTo>
                <a:cubicBezTo>
                  <a:pt x="10095" y="4471"/>
                  <a:pt x="9077" y="5431"/>
                  <a:pt x="7823" y="5431"/>
                </a:cubicBezTo>
                <a:cubicBezTo>
                  <a:pt x="6569" y="5431"/>
                  <a:pt x="5552" y="4471"/>
                  <a:pt x="5552" y="3289"/>
                </a:cubicBezTo>
                <a:cubicBezTo>
                  <a:pt x="5552" y="2769"/>
                  <a:pt x="5749" y="2294"/>
                  <a:pt x="6075" y="1924"/>
                </a:cubicBezTo>
                <a:cubicBezTo>
                  <a:pt x="6223" y="1721"/>
                  <a:pt x="6592" y="1172"/>
                  <a:pt x="6548" y="800"/>
                </a:cubicBezTo>
                <a:cubicBezTo>
                  <a:pt x="6548" y="800"/>
                  <a:pt x="6479" y="329"/>
                  <a:pt x="6062" y="0"/>
                </a:cubicBezTo>
                <a:lnTo>
                  <a:pt x="559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cap="all" sz="40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</a:p>
        </p:txBody>
      </p:sp>
      <p:sp>
        <p:nvSpPr>
          <p:cNvPr id="394" name="timecard, travel bills"/>
          <p:cNvSpPr txBox="1"/>
          <p:nvPr/>
        </p:nvSpPr>
        <p:spPr>
          <a:xfrm>
            <a:off x="11671816" y="8105019"/>
            <a:ext cx="4792473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pPr/>
            <a:r>
              <a:t>timecard, travel bills</a:t>
            </a:r>
          </a:p>
        </p:txBody>
      </p:sp>
      <p:sp>
        <p:nvSpPr>
          <p:cNvPr id="395" name="Puzzle Piece"/>
          <p:cNvSpPr/>
          <p:nvPr/>
        </p:nvSpPr>
        <p:spPr>
          <a:xfrm>
            <a:off x="19155381" y="5246485"/>
            <a:ext cx="1186557" cy="6958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970" y="0"/>
                </a:moveTo>
                <a:cubicBezTo>
                  <a:pt x="4727" y="0"/>
                  <a:pt x="4529" y="339"/>
                  <a:pt x="4529" y="754"/>
                </a:cubicBezTo>
                <a:lnTo>
                  <a:pt x="4529" y="7491"/>
                </a:lnTo>
                <a:cubicBezTo>
                  <a:pt x="4382" y="8825"/>
                  <a:pt x="3672" y="8999"/>
                  <a:pt x="3672" y="8999"/>
                </a:cubicBezTo>
                <a:cubicBezTo>
                  <a:pt x="3377" y="9059"/>
                  <a:pt x="2943" y="8562"/>
                  <a:pt x="2783" y="8363"/>
                </a:cubicBezTo>
                <a:cubicBezTo>
                  <a:pt x="2489" y="7923"/>
                  <a:pt x="2110" y="7658"/>
                  <a:pt x="1698" y="7658"/>
                </a:cubicBezTo>
                <a:cubicBezTo>
                  <a:pt x="760" y="7658"/>
                  <a:pt x="0" y="9026"/>
                  <a:pt x="0" y="10717"/>
                </a:cubicBezTo>
                <a:cubicBezTo>
                  <a:pt x="0" y="12407"/>
                  <a:pt x="760" y="13778"/>
                  <a:pt x="1698" y="13778"/>
                </a:cubicBezTo>
                <a:cubicBezTo>
                  <a:pt x="2082" y="13778"/>
                  <a:pt x="2436" y="13545"/>
                  <a:pt x="2720" y="13157"/>
                </a:cubicBezTo>
                <a:lnTo>
                  <a:pt x="2720" y="13160"/>
                </a:lnTo>
                <a:cubicBezTo>
                  <a:pt x="2746" y="13124"/>
                  <a:pt x="3313" y="12370"/>
                  <a:pt x="3672" y="12443"/>
                </a:cubicBezTo>
                <a:cubicBezTo>
                  <a:pt x="3672" y="12443"/>
                  <a:pt x="4382" y="12617"/>
                  <a:pt x="4529" y="13951"/>
                </a:cubicBezTo>
                <a:lnTo>
                  <a:pt x="4529" y="20846"/>
                </a:lnTo>
                <a:cubicBezTo>
                  <a:pt x="4529" y="21260"/>
                  <a:pt x="4727" y="21600"/>
                  <a:pt x="4970" y="21600"/>
                </a:cubicBezTo>
                <a:lnTo>
                  <a:pt x="9322" y="21600"/>
                </a:lnTo>
                <a:cubicBezTo>
                  <a:pt x="9749" y="21162"/>
                  <a:pt x="9815" y="20388"/>
                  <a:pt x="9815" y="20388"/>
                </a:cubicBezTo>
                <a:cubicBezTo>
                  <a:pt x="9857" y="19778"/>
                  <a:pt x="9419" y="18814"/>
                  <a:pt x="9396" y="18765"/>
                </a:cubicBezTo>
                <a:lnTo>
                  <a:pt x="9394" y="18763"/>
                </a:lnTo>
                <a:cubicBezTo>
                  <a:pt x="9168" y="18278"/>
                  <a:pt x="9032" y="17676"/>
                  <a:pt x="9032" y="17022"/>
                </a:cubicBezTo>
                <a:cubicBezTo>
                  <a:pt x="9032" y="15422"/>
                  <a:pt x="9836" y="14124"/>
                  <a:pt x="10827" y="14124"/>
                </a:cubicBezTo>
                <a:cubicBezTo>
                  <a:pt x="11818" y="14124"/>
                  <a:pt x="12621" y="15422"/>
                  <a:pt x="12621" y="17022"/>
                </a:cubicBezTo>
                <a:cubicBezTo>
                  <a:pt x="12621" y="17724"/>
                  <a:pt x="12467" y="18368"/>
                  <a:pt x="12209" y="18869"/>
                </a:cubicBezTo>
                <a:cubicBezTo>
                  <a:pt x="12092" y="19143"/>
                  <a:pt x="11799" y="19886"/>
                  <a:pt x="11834" y="20388"/>
                </a:cubicBezTo>
                <a:cubicBezTo>
                  <a:pt x="11834" y="20388"/>
                  <a:pt x="11900" y="21162"/>
                  <a:pt x="12327" y="21600"/>
                </a:cubicBezTo>
                <a:lnTo>
                  <a:pt x="16679" y="21600"/>
                </a:lnTo>
                <a:cubicBezTo>
                  <a:pt x="16922" y="21600"/>
                  <a:pt x="17120" y="21261"/>
                  <a:pt x="17120" y="20846"/>
                </a:cubicBezTo>
                <a:lnTo>
                  <a:pt x="17120" y="13499"/>
                </a:lnTo>
                <a:cubicBezTo>
                  <a:pt x="17332" y="12447"/>
                  <a:pt x="17928" y="12299"/>
                  <a:pt x="17928" y="12299"/>
                </a:cubicBezTo>
                <a:cubicBezTo>
                  <a:pt x="18223" y="12239"/>
                  <a:pt x="18657" y="12736"/>
                  <a:pt x="18817" y="12935"/>
                </a:cubicBezTo>
                <a:cubicBezTo>
                  <a:pt x="19111" y="13375"/>
                  <a:pt x="19490" y="13640"/>
                  <a:pt x="19902" y="13640"/>
                </a:cubicBezTo>
                <a:cubicBezTo>
                  <a:pt x="20840" y="13640"/>
                  <a:pt x="21600" y="12272"/>
                  <a:pt x="21600" y="10581"/>
                </a:cubicBezTo>
                <a:cubicBezTo>
                  <a:pt x="21600" y="8891"/>
                  <a:pt x="20840" y="7519"/>
                  <a:pt x="19902" y="7519"/>
                </a:cubicBezTo>
                <a:cubicBezTo>
                  <a:pt x="19518" y="7519"/>
                  <a:pt x="19164" y="7753"/>
                  <a:pt x="18880" y="8141"/>
                </a:cubicBezTo>
                <a:lnTo>
                  <a:pt x="18880" y="8138"/>
                </a:lnTo>
                <a:cubicBezTo>
                  <a:pt x="18854" y="8174"/>
                  <a:pt x="18287" y="8928"/>
                  <a:pt x="17928" y="8855"/>
                </a:cubicBezTo>
                <a:cubicBezTo>
                  <a:pt x="17928" y="8855"/>
                  <a:pt x="17332" y="8707"/>
                  <a:pt x="17120" y="7655"/>
                </a:cubicBezTo>
                <a:lnTo>
                  <a:pt x="17120" y="6814"/>
                </a:lnTo>
                <a:lnTo>
                  <a:pt x="17120" y="754"/>
                </a:lnTo>
                <a:cubicBezTo>
                  <a:pt x="17120" y="340"/>
                  <a:pt x="16921" y="0"/>
                  <a:pt x="16678" y="0"/>
                </a:cubicBezTo>
                <a:lnTo>
                  <a:pt x="12109" y="0"/>
                </a:lnTo>
                <a:cubicBezTo>
                  <a:pt x="11780" y="445"/>
                  <a:pt x="11725" y="1085"/>
                  <a:pt x="11725" y="1085"/>
                </a:cubicBezTo>
                <a:cubicBezTo>
                  <a:pt x="11682" y="1697"/>
                  <a:pt x="12124" y="2664"/>
                  <a:pt x="12145" y="2708"/>
                </a:cubicBezTo>
                <a:lnTo>
                  <a:pt x="12142" y="2708"/>
                </a:lnTo>
                <a:cubicBezTo>
                  <a:pt x="12369" y="3193"/>
                  <a:pt x="12506" y="3796"/>
                  <a:pt x="12506" y="4452"/>
                </a:cubicBezTo>
                <a:cubicBezTo>
                  <a:pt x="12506" y="6051"/>
                  <a:pt x="11704" y="7347"/>
                  <a:pt x="10712" y="7347"/>
                </a:cubicBezTo>
                <a:cubicBezTo>
                  <a:pt x="9721" y="7347"/>
                  <a:pt x="8917" y="6051"/>
                  <a:pt x="8917" y="4452"/>
                </a:cubicBezTo>
                <a:cubicBezTo>
                  <a:pt x="8917" y="3749"/>
                  <a:pt x="9072" y="3103"/>
                  <a:pt x="9330" y="2601"/>
                </a:cubicBezTo>
                <a:cubicBezTo>
                  <a:pt x="9447" y="2328"/>
                  <a:pt x="9738" y="1588"/>
                  <a:pt x="9703" y="1085"/>
                </a:cubicBezTo>
                <a:cubicBezTo>
                  <a:pt x="9703" y="1085"/>
                  <a:pt x="9648" y="445"/>
                  <a:pt x="9318" y="0"/>
                </a:cubicBezTo>
                <a:lnTo>
                  <a:pt x="497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cap="all" sz="40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</a:p>
        </p:txBody>
      </p:sp>
      <p:sp>
        <p:nvSpPr>
          <p:cNvPr id="396" name="inventory control, wip"/>
          <p:cNvSpPr txBox="1"/>
          <p:nvPr/>
        </p:nvSpPr>
        <p:spPr>
          <a:xfrm>
            <a:off x="13614651" y="5206626"/>
            <a:ext cx="5158741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pPr/>
            <a:r>
              <a:t>inventory control, wip</a:t>
            </a:r>
          </a:p>
        </p:txBody>
      </p:sp>
      <p:sp>
        <p:nvSpPr>
          <p:cNvPr id="397" name="Puzzle Piece"/>
          <p:cNvSpPr/>
          <p:nvPr/>
        </p:nvSpPr>
        <p:spPr>
          <a:xfrm>
            <a:off x="18379220" y="6129135"/>
            <a:ext cx="1186557" cy="6958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970" y="0"/>
                </a:moveTo>
                <a:cubicBezTo>
                  <a:pt x="4727" y="0"/>
                  <a:pt x="4529" y="339"/>
                  <a:pt x="4529" y="754"/>
                </a:cubicBezTo>
                <a:lnTo>
                  <a:pt x="4529" y="7491"/>
                </a:lnTo>
                <a:cubicBezTo>
                  <a:pt x="4382" y="8825"/>
                  <a:pt x="3672" y="8999"/>
                  <a:pt x="3672" y="8999"/>
                </a:cubicBezTo>
                <a:cubicBezTo>
                  <a:pt x="3377" y="9059"/>
                  <a:pt x="2943" y="8562"/>
                  <a:pt x="2783" y="8363"/>
                </a:cubicBezTo>
                <a:cubicBezTo>
                  <a:pt x="2489" y="7923"/>
                  <a:pt x="2110" y="7658"/>
                  <a:pt x="1698" y="7658"/>
                </a:cubicBezTo>
                <a:cubicBezTo>
                  <a:pt x="760" y="7658"/>
                  <a:pt x="0" y="9026"/>
                  <a:pt x="0" y="10717"/>
                </a:cubicBezTo>
                <a:cubicBezTo>
                  <a:pt x="0" y="12407"/>
                  <a:pt x="760" y="13778"/>
                  <a:pt x="1698" y="13778"/>
                </a:cubicBezTo>
                <a:cubicBezTo>
                  <a:pt x="2082" y="13778"/>
                  <a:pt x="2436" y="13545"/>
                  <a:pt x="2720" y="13157"/>
                </a:cubicBezTo>
                <a:lnTo>
                  <a:pt x="2720" y="13160"/>
                </a:lnTo>
                <a:cubicBezTo>
                  <a:pt x="2746" y="13124"/>
                  <a:pt x="3313" y="12370"/>
                  <a:pt x="3672" y="12443"/>
                </a:cubicBezTo>
                <a:cubicBezTo>
                  <a:pt x="3672" y="12443"/>
                  <a:pt x="4382" y="12617"/>
                  <a:pt x="4529" y="13951"/>
                </a:cubicBezTo>
                <a:lnTo>
                  <a:pt x="4529" y="20846"/>
                </a:lnTo>
                <a:cubicBezTo>
                  <a:pt x="4529" y="21260"/>
                  <a:pt x="4727" y="21600"/>
                  <a:pt x="4970" y="21600"/>
                </a:cubicBezTo>
                <a:lnTo>
                  <a:pt x="9322" y="21600"/>
                </a:lnTo>
                <a:cubicBezTo>
                  <a:pt x="9749" y="21162"/>
                  <a:pt x="9815" y="20388"/>
                  <a:pt x="9815" y="20388"/>
                </a:cubicBezTo>
                <a:cubicBezTo>
                  <a:pt x="9857" y="19778"/>
                  <a:pt x="9419" y="18814"/>
                  <a:pt x="9396" y="18765"/>
                </a:cubicBezTo>
                <a:lnTo>
                  <a:pt x="9394" y="18763"/>
                </a:lnTo>
                <a:cubicBezTo>
                  <a:pt x="9168" y="18278"/>
                  <a:pt x="9032" y="17676"/>
                  <a:pt x="9032" y="17022"/>
                </a:cubicBezTo>
                <a:cubicBezTo>
                  <a:pt x="9032" y="15422"/>
                  <a:pt x="9836" y="14124"/>
                  <a:pt x="10827" y="14124"/>
                </a:cubicBezTo>
                <a:cubicBezTo>
                  <a:pt x="11818" y="14124"/>
                  <a:pt x="12621" y="15422"/>
                  <a:pt x="12621" y="17022"/>
                </a:cubicBezTo>
                <a:cubicBezTo>
                  <a:pt x="12621" y="17724"/>
                  <a:pt x="12467" y="18368"/>
                  <a:pt x="12209" y="18869"/>
                </a:cubicBezTo>
                <a:cubicBezTo>
                  <a:pt x="12092" y="19143"/>
                  <a:pt x="11799" y="19886"/>
                  <a:pt x="11834" y="20388"/>
                </a:cubicBezTo>
                <a:cubicBezTo>
                  <a:pt x="11834" y="20388"/>
                  <a:pt x="11900" y="21162"/>
                  <a:pt x="12327" y="21600"/>
                </a:cubicBezTo>
                <a:lnTo>
                  <a:pt x="16679" y="21600"/>
                </a:lnTo>
                <a:cubicBezTo>
                  <a:pt x="16922" y="21600"/>
                  <a:pt x="17120" y="21261"/>
                  <a:pt x="17120" y="20846"/>
                </a:cubicBezTo>
                <a:lnTo>
                  <a:pt x="17120" y="13499"/>
                </a:lnTo>
                <a:cubicBezTo>
                  <a:pt x="17332" y="12447"/>
                  <a:pt x="17928" y="12299"/>
                  <a:pt x="17928" y="12299"/>
                </a:cubicBezTo>
                <a:cubicBezTo>
                  <a:pt x="18223" y="12239"/>
                  <a:pt x="18657" y="12736"/>
                  <a:pt x="18817" y="12935"/>
                </a:cubicBezTo>
                <a:cubicBezTo>
                  <a:pt x="19111" y="13375"/>
                  <a:pt x="19490" y="13640"/>
                  <a:pt x="19902" y="13640"/>
                </a:cubicBezTo>
                <a:cubicBezTo>
                  <a:pt x="20840" y="13640"/>
                  <a:pt x="21600" y="12272"/>
                  <a:pt x="21600" y="10581"/>
                </a:cubicBezTo>
                <a:cubicBezTo>
                  <a:pt x="21600" y="8891"/>
                  <a:pt x="20840" y="7519"/>
                  <a:pt x="19902" y="7519"/>
                </a:cubicBezTo>
                <a:cubicBezTo>
                  <a:pt x="19518" y="7519"/>
                  <a:pt x="19164" y="7753"/>
                  <a:pt x="18880" y="8141"/>
                </a:cubicBezTo>
                <a:lnTo>
                  <a:pt x="18880" y="8138"/>
                </a:lnTo>
                <a:cubicBezTo>
                  <a:pt x="18854" y="8174"/>
                  <a:pt x="18287" y="8928"/>
                  <a:pt x="17928" y="8855"/>
                </a:cubicBezTo>
                <a:cubicBezTo>
                  <a:pt x="17928" y="8855"/>
                  <a:pt x="17332" y="8707"/>
                  <a:pt x="17120" y="7655"/>
                </a:cubicBezTo>
                <a:lnTo>
                  <a:pt x="17120" y="6814"/>
                </a:lnTo>
                <a:lnTo>
                  <a:pt x="17120" y="754"/>
                </a:lnTo>
                <a:cubicBezTo>
                  <a:pt x="17120" y="340"/>
                  <a:pt x="16921" y="0"/>
                  <a:pt x="16678" y="0"/>
                </a:cubicBezTo>
                <a:lnTo>
                  <a:pt x="12109" y="0"/>
                </a:lnTo>
                <a:cubicBezTo>
                  <a:pt x="11780" y="445"/>
                  <a:pt x="11725" y="1085"/>
                  <a:pt x="11725" y="1085"/>
                </a:cubicBezTo>
                <a:cubicBezTo>
                  <a:pt x="11682" y="1697"/>
                  <a:pt x="12124" y="2664"/>
                  <a:pt x="12145" y="2708"/>
                </a:cubicBezTo>
                <a:lnTo>
                  <a:pt x="12142" y="2708"/>
                </a:lnTo>
                <a:cubicBezTo>
                  <a:pt x="12369" y="3193"/>
                  <a:pt x="12506" y="3796"/>
                  <a:pt x="12506" y="4452"/>
                </a:cubicBezTo>
                <a:cubicBezTo>
                  <a:pt x="12506" y="6051"/>
                  <a:pt x="11704" y="7347"/>
                  <a:pt x="10712" y="7347"/>
                </a:cubicBezTo>
                <a:cubicBezTo>
                  <a:pt x="9721" y="7347"/>
                  <a:pt x="8917" y="6051"/>
                  <a:pt x="8917" y="4452"/>
                </a:cubicBezTo>
                <a:cubicBezTo>
                  <a:pt x="8917" y="3749"/>
                  <a:pt x="9072" y="3103"/>
                  <a:pt x="9330" y="2601"/>
                </a:cubicBezTo>
                <a:cubicBezTo>
                  <a:pt x="9447" y="2328"/>
                  <a:pt x="9738" y="1588"/>
                  <a:pt x="9703" y="1085"/>
                </a:cubicBezTo>
                <a:cubicBezTo>
                  <a:pt x="9703" y="1085"/>
                  <a:pt x="9648" y="445"/>
                  <a:pt x="9318" y="0"/>
                </a:cubicBezTo>
                <a:lnTo>
                  <a:pt x="497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cap="all" sz="40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</a:p>
        </p:txBody>
      </p:sp>
      <p:sp>
        <p:nvSpPr>
          <p:cNvPr id="398" name="bill of materials"/>
          <p:cNvSpPr txBox="1"/>
          <p:nvPr/>
        </p:nvSpPr>
        <p:spPr>
          <a:xfrm>
            <a:off x="14410610" y="6076987"/>
            <a:ext cx="3694177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pPr/>
            <a:r>
              <a:t>bill of materials</a:t>
            </a:r>
          </a:p>
        </p:txBody>
      </p:sp>
      <p:pic>
        <p:nvPicPr>
          <p:cNvPr id="399" name="20.jpeg" descr="20.jpe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0575544" y="5780574"/>
            <a:ext cx="1516755" cy="800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" name="Group"/>
          <p:cNvGrpSpPr/>
          <p:nvPr/>
        </p:nvGrpSpPr>
        <p:grpSpPr>
          <a:xfrm>
            <a:off x="1329955" y="4166109"/>
            <a:ext cx="21867381" cy="9337002"/>
            <a:chOff x="0" y="-60867"/>
            <a:chExt cx="21867379" cy="9337001"/>
          </a:xfrm>
        </p:grpSpPr>
        <p:grpSp>
          <p:nvGrpSpPr>
            <p:cNvPr id="422" name="Group"/>
            <p:cNvGrpSpPr/>
            <p:nvPr/>
          </p:nvGrpSpPr>
          <p:grpSpPr>
            <a:xfrm>
              <a:off x="0" y="-60868"/>
              <a:ext cx="21867380" cy="9337003"/>
              <a:chOff x="0" y="-71842"/>
              <a:chExt cx="21867379" cy="9337001"/>
            </a:xfrm>
          </p:grpSpPr>
          <p:pic>
            <p:nvPicPr>
              <p:cNvPr id="407" name="Line" descr="Line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 rot="16200000">
                <a:off x="-1891311" y="3890048"/>
                <a:ext cx="7927760" cy="101601"/>
              </a:xfrm>
              <a:prstGeom prst="rect">
                <a:avLst/>
              </a:prstGeom>
              <a:effectLst/>
            </p:spPr>
          </p:pic>
          <p:pic>
            <p:nvPicPr>
              <p:cNvPr id="409" name="Line" descr="Line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2075972" y="7880661"/>
                <a:ext cx="19747794" cy="101601"/>
              </a:xfrm>
              <a:prstGeom prst="rect">
                <a:avLst/>
              </a:prstGeom>
              <a:effectLst/>
            </p:spPr>
          </p:pic>
          <p:sp>
            <p:nvSpPr>
              <p:cNvPr id="411" name="Unique"/>
              <p:cNvSpPr txBox="1"/>
              <p:nvPr/>
            </p:nvSpPr>
            <p:spPr>
              <a:xfrm>
                <a:off x="0" y="870193"/>
                <a:ext cx="1863852" cy="86360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lnSpc>
                    <a:spcPct val="80000"/>
                  </a:lnSpc>
                  <a:spcBef>
                    <a:spcPts val="3900"/>
                  </a:spcBef>
                  <a:defRPr cap="all" sz="60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  <a:sym typeface="DIN Condensed"/>
                  </a:defRPr>
                </a:lvl1pPr>
              </a:lstStyle>
              <a:p>
                <a:pPr/>
                <a:r>
                  <a:t>Unique</a:t>
                </a:r>
              </a:p>
            </p:txBody>
          </p:sp>
          <p:sp>
            <p:nvSpPr>
              <p:cNvPr id="412" name="value to customer"/>
              <p:cNvSpPr txBox="1"/>
              <p:nvPr/>
            </p:nvSpPr>
            <p:spPr>
              <a:xfrm>
                <a:off x="16877803" y="8401557"/>
                <a:ext cx="4989577" cy="86360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lnSpc>
                    <a:spcPct val="80000"/>
                  </a:lnSpc>
                  <a:spcBef>
                    <a:spcPts val="3900"/>
                  </a:spcBef>
                  <a:defRPr cap="all" sz="60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  <a:sym typeface="DIN Condensed"/>
                  </a:defRPr>
                </a:lvl1pPr>
              </a:lstStyle>
              <a:p>
                <a:pPr/>
                <a:r>
                  <a:t>value to customer</a:t>
                </a:r>
              </a:p>
            </p:txBody>
          </p:sp>
          <p:pic>
            <p:nvPicPr>
              <p:cNvPr id="413" name="Line" descr="Line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 rot="13500000">
                <a:off x="1968813" y="119559"/>
                <a:ext cx="540827" cy="101601"/>
              </a:xfrm>
              <a:prstGeom prst="rect">
                <a:avLst/>
              </a:prstGeom>
              <a:effectLst/>
            </p:spPr>
          </p:pic>
          <p:pic>
            <p:nvPicPr>
              <p:cNvPr id="415" name="Line" descr="Line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8900000">
                <a:off x="1661881" y="106859"/>
                <a:ext cx="547530" cy="101601"/>
              </a:xfrm>
              <a:prstGeom prst="rect">
                <a:avLst/>
              </a:prstGeom>
              <a:effectLst/>
            </p:spPr>
          </p:pic>
          <p:sp>
            <p:nvSpPr>
              <p:cNvPr id="417" name="price"/>
              <p:cNvSpPr txBox="1"/>
              <p:nvPr/>
            </p:nvSpPr>
            <p:spPr>
              <a:xfrm>
                <a:off x="19964179" y="7004042"/>
                <a:ext cx="1293877" cy="8001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4000">
                    <a:solidFill>
                      <a:schemeClr val="accent1"/>
                    </a:solidFill>
                  </a:defRPr>
                </a:lvl1pPr>
              </a:lstStyle>
              <a:p>
                <a:pPr/>
                <a:r>
                  <a:t>price</a:t>
                </a:r>
              </a:p>
            </p:txBody>
          </p:sp>
          <p:pic>
            <p:nvPicPr>
              <p:cNvPr id="418" name="Line" descr="Line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 rot="8100000">
                <a:off x="21343145" y="8032211"/>
                <a:ext cx="540826" cy="101601"/>
              </a:xfrm>
              <a:prstGeom prst="rect">
                <a:avLst/>
              </a:prstGeom>
              <a:effectLst/>
            </p:spPr>
          </p:pic>
          <p:pic>
            <p:nvPicPr>
              <p:cNvPr id="420" name="Line" descr="Line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2700000">
                <a:off x="21339793" y="7746505"/>
                <a:ext cx="547530" cy="101601"/>
              </a:xfrm>
              <a:prstGeom prst="rect">
                <a:avLst/>
              </a:prstGeom>
              <a:effectLst/>
            </p:spPr>
          </p:pic>
        </p:grpSp>
        <p:pic>
          <p:nvPicPr>
            <p:cNvPr id="448" name="Connection Line" descr="Connection Line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411652" y="5203680"/>
              <a:ext cx="4572234" cy="2501798"/>
            </a:xfrm>
            <a:prstGeom prst="rect">
              <a:avLst/>
            </a:prstGeom>
            <a:effectLst/>
          </p:spPr>
        </p:pic>
        <p:pic>
          <p:nvPicPr>
            <p:cNvPr id="424" name="Line" descr="Line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 rot="16200000">
              <a:off x="14068925" y="7904336"/>
              <a:ext cx="990601" cy="76201"/>
            </a:xfrm>
            <a:prstGeom prst="rect">
              <a:avLst/>
            </a:prstGeom>
            <a:effectLst/>
          </p:spPr>
        </p:pic>
        <p:pic>
          <p:nvPicPr>
            <p:cNvPr id="450" name="Connection Line" descr="Connection Line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6892366" y="-26788"/>
              <a:ext cx="7730850" cy="5333322"/>
            </a:xfrm>
            <a:prstGeom prst="rect">
              <a:avLst/>
            </a:prstGeom>
            <a:effectLst/>
          </p:spPr>
        </p:pic>
        <p:pic>
          <p:nvPicPr>
            <p:cNvPr id="452" name="Connection Line" descr="Connection Line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4494328" y="-38096"/>
              <a:ext cx="7145485" cy="5895508"/>
            </a:xfrm>
            <a:prstGeom prst="rect">
              <a:avLst/>
            </a:prstGeom>
            <a:effectLst/>
          </p:spPr>
        </p:pic>
        <p:sp>
          <p:nvSpPr>
            <p:cNvPr id="428" name="SIZE OF THE MARKET"/>
            <p:cNvSpPr txBox="1"/>
            <p:nvPr/>
          </p:nvSpPr>
          <p:spPr>
            <a:xfrm>
              <a:off x="2953095" y="5331923"/>
              <a:ext cx="3708245" cy="1498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b="1" sz="4000">
                  <a:latin typeface="Avenir Next"/>
                  <a:ea typeface="Avenir Next"/>
                  <a:cs typeface="Avenir Next"/>
                  <a:sym typeface="Avenir Next"/>
                </a:defRPr>
              </a:lvl1pPr>
            </a:lstStyle>
            <a:p>
              <a:pPr/>
              <a:r>
                <a:t>SIZE OF THE MARKET</a:t>
              </a:r>
            </a:p>
          </p:txBody>
        </p:sp>
        <p:sp>
          <p:nvSpPr>
            <p:cNvPr id="429" name="required by law"/>
            <p:cNvSpPr txBox="1"/>
            <p:nvPr/>
          </p:nvSpPr>
          <p:spPr>
            <a:xfrm>
              <a:off x="13192816" y="8412531"/>
              <a:ext cx="2841499" cy="622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rgbClr val="A6AAA9"/>
                  </a:solidFill>
                </a:defRPr>
              </a:lvl1pPr>
            </a:lstStyle>
            <a:p>
              <a:pPr/>
              <a:r>
                <a:t>required by law</a:t>
              </a:r>
            </a:p>
          </p:txBody>
        </p:sp>
      </p:grpSp>
      <p:sp>
        <p:nvSpPr>
          <p:cNvPr id="431" name="Feet to the ground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Feet to the ground</a:t>
            </a:r>
          </a:p>
        </p:txBody>
      </p:sp>
      <p:sp>
        <p:nvSpPr>
          <p:cNvPr id="432" name="Value to customer vs unique produc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85165">
              <a:spcBef>
                <a:spcPts val="3200"/>
              </a:spcBef>
              <a:defRPr sz="7221"/>
            </a:lvl1pPr>
          </a:lstStyle>
          <a:p>
            <a:pPr/>
            <a:r>
              <a:t>Value to customer vs unique product</a:t>
            </a:r>
          </a:p>
        </p:txBody>
      </p:sp>
      <p:sp>
        <p:nvSpPr>
          <p:cNvPr id="433" name="Puzzle Piece"/>
          <p:cNvSpPr/>
          <p:nvPr/>
        </p:nvSpPr>
        <p:spPr>
          <a:xfrm>
            <a:off x="17246773" y="7335673"/>
            <a:ext cx="797236" cy="800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59" y="0"/>
                </a:moveTo>
                <a:cubicBezTo>
                  <a:pt x="251" y="0"/>
                  <a:pt x="0" y="250"/>
                  <a:pt x="0" y="557"/>
                </a:cubicBezTo>
                <a:lnTo>
                  <a:pt x="0" y="15411"/>
                </a:lnTo>
                <a:cubicBezTo>
                  <a:pt x="0" y="15717"/>
                  <a:pt x="251" y="15967"/>
                  <a:pt x="559" y="15967"/>
                </a:cubicBezTo>
                <a:lnTo>
                  <a:pt x="5699" y="15967"/>
                </a:lnTo>
                <a:cubicBezTo>
                  <a:pt x="6442" y="16247"/>
                  <a:pt x="6547" y="16971"/>
                  <a:pt x="6548" y="16971"/>
                </a:cubicBezTo>
                <a:cubicBezTo>
                  <a:pt x="6592" y="17343"/>
                  <a:pt x="6223" y="17890"/>
                  <a:pt x="6075" y="18092"/>
                </a:cubicBezTo>
                <a:cubicBezTo>
                  <a:pt x="5749" y="18463"/>
                  <a:pt x="5552" y="18940"/>
                  <a:pt x="5552" y="19460"/>
                </a:cubicBezTo>
                <a:cubicBezTo>
                  <a:pt x="5552" y="20642"/>
                  <a:pt x="6569" y="21600"/>
                  <a:pt x="7823" y="21600"/>
                </a:cubicBezTo>
                <a:cubicBezTo>
                  <a:pt x="9077" y="21600"/>
                  <a:pt x="10095" y="20642"/>
                  <a:pt x="10095" y="19460"/>
                </a:cubicBezTo>
                <a:cubicBezTo>
                  <a:pt x="10095" y="18976"/>
                  <a:pt x="9923" y="18530"/>
                  <a:pt x="9636" y="18172"/>
                </a:cubicBezTo>
                <a:lnTo>
                  <a:pt x="9634" y="18170"/>
                </a:lnTo>
                <a:cubicBezTo>
                  <a:pt x="9604" y="18133"/>
                  <a:pt x="9050" y="17422"/>
                  <a:pt x="9104" y="16971"/>
                </a:cubicBezTo>
                <a:cubicBezTo>
                  <a:pt x="9104" y="16971"/>
                  <a:pt x="9211" y="16247"/>
                  <a:pt x="9955" y="15967"/>
                </a:cubicBezTo>
                <a:lnTo>
                  <a:pt x="15373" y="15967"/>
                </a:lnTo>
                <a:cubicBezTo>
                  <a:pt x="15681" y="15967"/>
                  <a:pt x="15932" y="15717"/>
                  <a:pt x="15932" y="15411"/>
                </a:cubicBezTo>
                <a:lnTo>
                  <a:pt x="15932" y="9979"/>
                </a:lnTo>
                <a:cubicBezTo>
                  <a:pt x="16201" y="9201"/>
                  <a:pt x="16953" y="9092"/>
                  <a:pt x="16953" y="9092"/>
                </a:cubicBezTo>
                <a:cubicBezTo>
                  <a:pt x="17326" y="9047"/>
                  <a:pt x="17877" y="9415"/>
                  <a:pt x="18080" y="9562"/>
                </a:cubicBezTo>
                <a:cubicBezTo>
                  <a:pt x="18452" y="9888"/>
                  <a:pt x="18930" y="10084"/>
                  <a:pt x="19452" y="10084"/>
                </a:cubicBezTo>
                <a:cubicBezTo>
                  <a:pt x="20639" y="10084"/>
                  <a:pt x="21600" y="9070"/>
                  <a:pt x="21600" y="7820"/>
                </a:cubicBezTo>
                <a:cubicBezTo>
                  <a:pt x="21600" y="6571"/>
                  <a:pt x="20639" y="5559"/>
                  <a:pt x="19452" y="5559"/>
                </a:cubicBezTo>
                <a:cubicBezTo>
                  <a:pt x="18965" y="5559"/>
                  <a:pt x="18518" y="5731"/>
                  <a:pt x="18157" y="6018"/>
                </a:cubicBezTo>
                <a:lnTo>
                  <a:pt x="18157" y="6015"/>
                </a:lnTo>
                <a:cubicBezTo>
                  <a:pt x="18125" y="6041"/>
                  <a:pt x="17407" y="6598"/>
                  <a:pt x="16953" y="6544"/>
                </a:cubicBezTo>
                <a:cubicBezTo>
                  <a:pt x="16953" y="6544"/>
                  <a:pt x="16201" y="6436"/>
                  <a:pt x="15932" y="5658"/>
                </a:cubicBezTo>
                <a:lnTo>
                  <a:pt x="15932" y="5036"/>
                </a:lnTo>
                <a:lnTo>
                  <a:pt x="15932" y="557"/>
                </a:lnTo>
                <a:cubicBezTo>
                  <a:pt x="15932" y="250"/>
                  <a:pt x="15681" y="0"/>
                  <a:pt x="15373" y="0"/>
                </a:cubicBezTo>
                <a:lnTo>
                  <a:pt x="9592" y="0"/>
                </a:lnTo>
                <a:cubicBezTo>
                  <a:pt x="9174" y="329"/>
                  <a:pt x="9104" y="800"/>
                  <a:pt x="9104" y="800"/>
                </a:cubicBezTo>
                <a:cubicBezTo>
                  <a:pt x="9050" y="1253"/>
                  <a:pt x="9609" y="1969"/>
                  <a:pt x="9636" y="2001"/>
                </a:cubicBezTo>
                <a:lnTo>
                  <a:pt x="9634" y="2001"/>
                </a:lnTo>
                <a:cubicBezTo>
                  <a:pt x="9922" y="2360"/>
                  <a:pt x="10095" y="2804"/>
                  <a:pt x="10095" y="3289"/>
                </a:cubicBezTo>
                <a:cubicBezTo>
                  <a:pt x="10095" y="4471"/>
                  <a:pt x="9077" y="5431"/>
                  <a:pt x="7823" y="5431"/>
                </a:cubicBezTo>
                <a:cubicBezTo>
                  <a:pt x="6569" y="5431"/>
                  <a:pt x="5552" y="4471"/>
                  <a:pt x="5552" y="3289"/>
                </a:cubicBezTo>
                <a:cubicBezTo>
                  <a:pt x="5552" y="2769"/>
                  <a:pt x="5749" y="2294"/>
                  <a:pt x="6075" y="1924"/>
                </a:cubicBezTo>
                <a:cubicBezTo>
                  <a:pt x="6223" y="1721"/>
                  <a:pt x="6592" y="1172"/>
                  <a:pt x="6548" y="800"/>
                </a:cubicBezTo>
                <a:cubicBezTo>
                  <a:pt x="6548" y="800"/>
                  <a:pt x="6479" y="329"/>
                  <a:pt x="6062" y="0"/>
                </a:cubicBezTo>
                <a:lnTo>
                  <a:pt x="559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cap="all" sz="40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</a:p>
        </p:txBody>
      </p:sp>
      <p:sp>
        <p:nvSpPr>
          <p:cNvPr id="434" name="documents management system"/>
          <p:cNvSpPr txBox="1"/>
          <p:nvPr/>
        </p:nvSpPr>
        <p:spPr>
          <a:xfrm>
            <a:off x="9464803" y="7259473"/>
            <a:ext cx="770686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pPr/>
            <a:r>
              <a:t>documents management system</a:t>
            </a:r>
          </a:p>
        </p:txBody>
      </p:sp>
      <p:sp>
        <p:nvSpPr>
          <p:cNvPr id="435" name="Puzzle Piece"/>
          <p:cNvSpPr/>
          <p:nvPr/>
        </p:nvSpPr>
        <p:spPr>
          <a:xfrm>
            <a:off x="15044787" y="9312321"/>
            <a:ext cx="1616373" cy="9478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970" y="0"/>
                </a:moveTo>
                <a:cubicBezTo>
                  <a:pt x="4727" y="0"/>
                  <a:pt x="4529" y="339"/>
                  <a:pt x="4529" y="754"/>
                </a:cubicBezTo>
                <a:lnTo>
                  <a:pt x="4529" y="7491"/>
                </a:lnTo>
                <a:cubicBezTo>
                  <a:pt x="4382" y="8825"/>
                  <a:pt x="3672" y="8999"/>
                  <a:pt x="3672" y="8999"/>
                </a:cubicBezTo>
                <a:cubicBezTo>
                  <a:pt x="3377" y="9059"/>
                  <a:pt x="2943" y="8562"/>
                  <a:pt x="2783" y="8363"/>
                </a:cubicBezTo>
                <a:cubicBezTo>
                  <a:pt x="2489" y="7923"/>
                  <a:pt x="2110" y="7658"/>
                  <a:pt x="1698" y="7658"/>
                </a:cubicBezTo>
                <a:cubicBezTo>
                  <a:pt x="760" y="7658"/>
                  <a:pt x="0" y="9026"/>
                  <a:pt x="0" y="10717"/>
                </a:cubicBezTo>
                <a:cubicBezTo>
                  <a:pt x="0" y="12407"/>
                  <a:pt x="760" y="13778"/>
                  <a:pt x="1698" y="13778"/>
                </a:cubicBezTo>
                <a:cubicBezTo>
                  <a:pt x="2082" y="13778"/>
                  <a:pt x="2436" y="13545"/>
                  <a:pt x="2720" y="13157"/>
                </a:cubicBezTo>
                <a:lnTo>
                  <a:pt x="2720" y="13160"/>
                </a:lnTo>
                <a:cubicBezTo>
                  <a:pt x="2746" y="13124"/>
                  <a:pt x="3313" y="12370"/>
                  <a:pt x="3672" y="12443"/>
                </a:cubicBezTo>
                <a:cubicBezTo>
                  <a:pt x="3672" y="12443"/>
                  <a:pt x="4382" y="12617"/>
                  <a:pt x="4529" y="13951"/>
                </a:cubicBezTo>
                <a:lnTo>
                  <a:pt x="4529" y="20846"/>
                </a:lnTo>
                <a:cubicBezTo>
                  <a:pt x="4529" y="21260"/>
                  <a:pt x="4727" y="21600"/>
                  <a:pt x="4970" y="21600"/>
                </a:cubicBezTo>
                <a:lnTo>
                  <a:pt x="9322" y="21600"/>
                </a:lnTo>
                <a:cubicBezTo>
                  <a:pt x="9749" y="21162"/>
                  <a:pt x="9815" y="20388"/>
                  <a:pt x="9815" y="20388"/>
                </a:cubicBezTo>
                <a:cubicBezTo>
                  <a:pt x="9857" y="19778"/>
                  <a:pt x="9419" y="18814"/>
                  <a:pt x="9396" y="18765"/>
                </a:cubicBezTo>
                <a:lnTo>
                  <a:pt x="9394" y="18763"/>
                </a:lnTo>
                <a:cubicBezTo>
                  <a:pt x="9168" y="18278"/>
                  <a:pt x="9032" y="17676"/>
                  <a:pt x="9032" y="17022"/>
                </a:cubicBezTo>
                <a:cubicBezTo>
                  <a:pt x="9032" y="15422"/>
                  <a:pt x="9836" y="14124"/>
                  <a:pt x="10827" y="14124"/>
                </a:cubicBezTo>
                <a:cubicBezTo>
                  <a:pt x="11818" y="14124"/>
                  <a:pt x="12621" y="15422"/>
                  <a:pt x="12621" y="17022"/>
                </a:cubicBezTo>
                <a:cubicBezTo>
                  <a:pt x="12621" y="17724"/>
                  <a:pt x="12467" y="18368"/>
                  <a:pt x="12209" y="18869"/>
                </a:cubicBezTo>
                <a:cubicBezTo>
                  <a:pt x="12092" y="19143"/>
                  <a:pt x="11799" y="19886"/>
                  <a:pt x="11834" y="20388"/>
                </a:cubicBezTo>
                <a:cubicBezTo>
                  <a:pt x="11834" y="20388"/>
                  <a:pt x="11900" y="21162"/>
                  <a:pt x="12327" y="21600"/>
                </a:cubicBezTo>
                <a:lnTo>
                  <a:pt x="16679" y="21600"/>
                </a:lnTo>
                <a:cubicBezTo>
                  <a:pt x="16922" y="21600"/>
                  <a:pt x="17120" y="21261"/>
                  <a:pt x="17120" y="20846"/>
                </a:cubicBezTo>
                <a:lnTo>
                  <a:pt x="17120" y="13499"/>
                </a:lnTo>
                <a:cubicBezTo>
                  <a:pt x="17332" y="12447"/>
                  <a:pt x="17928" y="12299"/>
                  <a:pt x="17928" y="12299"/>
                </a:cubicBezTo>
                <a:cubicBezTo>
                  <a:pt x="18223" y="12239"/>
                  <a:pt x="18657" y="12736"/>
                  <a:pt x="18817" y="12935"/>
                </a:cubicBezTo>
                <a:cubicBezTo>
                  <a:pt x="19111" y="13375"/>
                  <a:pt x="19490" y="13640"/>
                  <a:pt x="19902" y="13640"/>
                </a:cubicBezTo>
                <a:cubicBezTo>
                  <a:pt x="20840" y="13640"/>
                  <a:pt x="21600" y="12272"/>
                  <a:pt x="21600" y="10581"/>
                </a:cubicBezTo>
                <a:cubicBezTo>
                  <a:pt x="21600" y="8891"/>
                  <a:pt x="20840" y="7519"/>
                  <a:pt x="19902" y="7519"/>
                </a:cubicBezTo>
                <a:cubicBezTo>
                  <a:pt x="19518" y="7519"/>
                  <a:pt x="19164" y="7753"/>
                  <a:pt x="18880" y="8141"/>
                </a:cubicBezTo>
                <a:lnTo>
                  <a:pt x="18880" y="8138"/>
                </a:lnTo>
                <a:cubicBezTo>
                  <a:pt x="18854" y="8174"/>
                  <a:pt x="18287" y="8928"/>
                  <a:pt x="17928" y="8855"/>
                </a:cubicBezTo>
                <a:cubicBezTo>
                  <a:pt x="17928" y="8855"/>
                  <a:pt x="17332" y="8707"/>
                  <a:pt x="17120" y="7655"/>
                </a:cubicBezTo>
                <a:lnTo>
                  <a:pt x="17120" y="6814"/>
                </a:lnTo>
                <a:lnTo>
                  <a:pt x="17120" y="754"/>
                </a:lnTo>
                <a:cubicBezTo>
                  <a:pt x="17120" y="340"/>
                  <a:pt x="16921" y="0"/>
                  <a:pt x="16678" y="0"/>
                </a:cubicBezTo>
                <a:lnTo>
                  <a:pt x="12109" y="0"/>
                </a:lnTo>
                <a:cubicBezTo>
                  <a:pt x="11780" y="445"/>
                  <a:pt x="11725" y="1085"/>
                  <a:pt x="11725" y="1085"/>
                </a:cubicBezTo>
                <a:cubicBezTo>
                  <a:pt x="11682" y="1697"/>
                  <a:pt x="12124" y="2664"/>
                  <a:pt x="12145" y="2708"/>
                </a:cubicBezTo>
                <a:lnTo>
                  <a:pt x="12142" y="2708"/>
                </a:lnTo>
                <a:cubicBezTo>
                  <a:pt x="12369" y="3193"/>
                  <a:pt x="12506" y="3796"/>
                  <a:pt x="12506" y="4452"/>
                </a:cubicBezTo>
                <a:cubicBezTo>
                  <a:pt x="12506" y="6051"/>
                  <a:pt x="11704" y="7347"/>
                  <a:pt x="10712" y="7347"/>
                </a:cubicBezTo>
                <a:cubicBezTo>
                  <a:pt x="9721" y="7347"/>
                  <a:pt x="8917" y="6051"/>
                  <a:pt x="8917" y="4452"/>
                </a:cubicBezTo>
                <a:cubicBezTo>
                  <a:pt x="8917" y="3749"/>
                  <a:pt x="9072" y="3103"/>
                  <a:pt x="9330" y="2601"/>
                </a:cubicBezTo>
                <a:cubicBezTo>
                  <a:pt x="9447" y="2328"/>
                  <a:pt x="9738" y="1588"/>
                  <a:pt x="9703" y="1085"/>
                </a:cubicBezTo>
                <a:cubicBezTo>
                  <a:pt x="9703" y="1085"/>
                  <a:pt x="9648" y="445"/>
                  <a:pt x="9318" y="0"/>
                </a:cubicBezTo>
                <a:lnTo>
                  <a:pt x="4970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cap="all" sz="40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</a:p>
        </p:txBody>
      </p:sp>
      <p:sp>
        <p:nvSpPr>
          <p:cNvPr id="436" name="invoicing"/>
          <p:cNvSpPr txBox="1"/>
          <p:nvPr/>
        </p:nvSpPr>
        <p:spPr>
          <a:xfrm>
            <a:off x="12717048" y="9386197"/>
            <a:ext cx="22382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pPr/>
            <a:r>
              <a:t>invoicing</a:t>
            </a:r>
          </a:p>
        </p:txBody>
      </p:sp>
      <p:sp>
        <p:nvSpPr>
          <p:cNvPr id="437" name="Puzzle Piece"/>
          <p:cNvSpPr/>
          <p:nvPr/>
        </p:nvSpPr>
        <p:spPr>
          <a:xfrm>
            <a:off x="16540297" y="8150428"/>
            <a:ext cx="875994" cy="8791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59" y="0"/>
                </a:moveTo>
                <a:cubicBezTo>
                  <a:pt x="251" y="0"/>
                  <a:pt x="0" y="250"/>
                  <a:pt x="0" y="557"/>
                </a:cubicBezTo>
                <a:lnTo>
                  <a:pt x="0" y="15411"/>
                </a:lnTo>
                <a:cubicBezTo>
                  <a:pt x="0" y="15717"/>
                  <a:pt x="251" y="15967"/>
                  <a:pt x="559" y="15967"/>
                </a:cubicBezTo>
                <a:lnTo>
                  <a:pt x="5699" y="15967"/>
                </a:lnTo>
                <a:cubicBezTo>
                  <a:pt x="6442" y="16247"/>
                  <a:pt x="6547" y="16971"/>
                  <a:pt x="6548" y="16971"/>
                </a:cubicBezTo>
                <a:cubicBezTo>
                  <a:pt x="6592" y="17343"/>
                  <a:pt x="6223" y="17890"/>
                  <a:pt x="6075" y="18092"/>
                </a:cubicBezTo>
                <a:cubicBezTo>
                  <a:pt x="5749" y="18463"/>
                  <a:pt x="5552" y="18940"/>
                  <a:pt x="5552" y="19460"/>
                </a:cubicBezTo>
                <a:cubicBezTo>
                  <a:pt x="5552" y="20642"/>
                  <a:pt x="6569" y="21600"/>
                  <a:pt x="7823" y="21600"/>
                </a:cubicBezTo>
                <a:cubicBezTo>
                  <a:pt x="9077" y="21600"/>
                  <a:pt x="10095" y="20642"/>
                  <a:pt x="10095" y="19460"/>
                </a:cubicBezTo>
                <a:cubicBezTo>
                  <a:pt x="10095" y="18976"/>
                  <a:pt x="9923" y="18530"/>
                  <a:pt x="9636" y="18172"/>
                </a:cubicBezTo>
                <a:lnTo>
                  <a:pt x="9634" y="18170"/>
                </a:lnTo>
                <a:cubicBezTo>
                  <a:pt x="9604" y="18133"/>
                  <a:pt x="9050" y="17422"/>
                  <a:pt x="9104" y="16971"/>
                </a:cubicBezTo>
                <a:cubicBezTo>
                  <a:pt x="9104" y="16971"/>
                  <a:pt x="9211" y="16247"/>
                  <a:pt x="9955" y="15967"/>
                </a:cubicBezTo>
                <a:lnTo>
                  <a:pt x="15373" y="15967"/>
                </a:lnTo>
                <a:cubicBezTo>
                  <a:pt x="15681" y="15967"/>
                  <a:pt x="15932" y="15717"/>
                  <a:pt x="15932" y="15411"/>
                </a:cubicBezTo>
                <a:lnTo>
                  <a:pt x="15932" y="9979"/>
                </a:lnTo>
                <a:cubicBezTo>
                  <a:pt x="16201" y="9201"/>
                  <a:pt x="16953" y="9092"/>
                  <a:pt x="16953" y="9092"/>
                </a:cubicBezTo>
                <a:cubicBezTo>
                  <a:pt x="17326" y="9047"/>
                  <a:pt x="17877" y="9415"/>
                  <a:pt x="18080" y="9562"/>
                </a:cubicBezTo>
                <a:cubicBezTo>
                  <a:pt x="18452" y="9888"/>
                  <a:pt x="18930" y="10084"/>
                  <a:pt x="19452" y="10084"/>
                </a:cubicBezTo>
                <a:cubicBezTo>
                  <a:pt x="20639" y="10084"/>
                  <a:pt x="21600" y="9070"/>
                  <a:pt x="21600" y="7820"/>
                </a:cubicBezTo>
                <a:cubicBezTo>
                  <a:pt x="21600" y="6571"/>
                  <a:pt x="20639" y="5559"/>
                  <a:pt x="19452" y="5559"/>
                </a:cubicBezTo>
                <a:cubicBezTo>
                  <a:pt x="18965" y="5559"/>
                  <a:pt x="18518" y="5731"/>
                  <a:pt x="18157" y="6018"/>
                </a:cubicBezTo>
                <a:lnTo>
                  <a:pt x="18157" y="6015"/>
                </a:lnTo>
                <a:cubicBezTo>
                  <a:pt x="18125" y="6041"/>
                  <a:pt x="17407" y="6598"/>
                  <a:pt x="16953" y="6544"/>
                </a:cubicBezTo>
                <a:cubicBezTo>
                  <a:pt x="16953" y="6544"/>
                  <a:pt x="16201" y="6436"/>
                  <a:pt x="15932" y="5658"/>
                </a:cubicBezTo>
                <a:lnTo>
                  <a:pt x="15932" y="5036"/>
                </a:lnTo>
                <a:lnTo>
                  <a:pt x="15932" y="557"/>
                </a:lnTo>
                <a:cubicBezTo>
                  <a:pt x="15932" y="250"/>
                  <a:pt x="15681" y="0"/>
                  <a:pt x="15373" y="0"/>
                </a:cubicBezTo>
                <a:lnTo>
                  <a:pt x="9592" y="0"/>
                </a:lnTo>
                <a:cubicBezTo>
                  <a:pt x="9174" y="329"/>
                  <a:pt x="9104" y="800"/>
                  <a:pt x="9104" y="800"/>
                </a:cubicBezTo>
                <a:cubicBezTo>
                  <a:pt x="9050" y="1253"/>
                  <a:pt x="9609" y="1969"/>
                  <a:pt x="9636" y="2001"/>
                </a:cubicBezTo>
                <a:lnTo>
                  <a:pt x="9634" y="2001"/>
                </a:lnTo>
                <a:cubicBezTo>
                  <a:pt x="9922" y="2360"/>
                  <a:pt x="10095" y="2804"/>
                  <a:pt x="10095" y="3289"/>
                </a:cubicBezTo>
                <a:cubicBezTo>
                  <a:pt x="10095" y="4471"/>
                  <a:pt x="9077" y="5431"/>
                  <a:pt x="7823" y="5431"/>
                </a:cubicBezTo>
                <a:cubicBezTo>
                  <a:pt x="6569" y="5431"/>
                  <a:pt x="5552" y="4471"/>
                  <a:pt x="5552" y="3289"/>
                </a:cubicBezTo>
                <a:cubicBezTo>
                  <a:pt x="5552" y="2769"/>
                  <a:pt x="5749" y="2294"/>
                  <a:pt x="6075" y="1924"/>
                </a:cubicBezTo>
                <a:cubicBezTo>
                  <a:pt x="6223" y="1721"/>
                  <a:pt x="6592" y="1172"/>
                  <a:pt x="6548" y="800"/>
                </a:cubicBezTo>
                <a:cubicBezTo>
                  <a:pt x="6548" y="800"/>
                  <a:pt x="6479" y="329"/>
                  <a:pt x="6062" y="0"/>
                </a:cubicBezTo>
                <a:lnTo>
                  <a:pt x="559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cap="all" sz="40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</a:p>
        </p:txBody>
      </p:sp>
      <p:sp>
        <p:nvSpPr>
          <p:cNvPr id="438" name="timecard, travel bills"/>
          <p:cNvSpPr txBox="1"/>
          <p:nvPr/>
        </p:nvSpPr>
        <p:spPr>
          <a:xfrm>
            <a:off x="11671816" y="8105019"/>
            <a:ext cx="4792473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pPr/>
            <a:r>
              <a:t>timecard, travel bills</a:t>
            </a:r>
          </a:p>
        </p:txBody>
      </p:sp>
      <p:sp>
        <p:nvSpPr>
          <p:cNvPr id="439" name="inventory control, wip"/>
          <p:cNvSpPr txBox="1"/>
          <p:nvPr/>
        </p:nvSpPr>
        <p:spPr>
          <a:xfrm>
            <a:off x="13614651" y="5206626"/>
            <a:ext cx="5158741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pPr/>
            <a:r>
              <a:t>inventory control, wip</a:t>
            </a:r>
          </a:p>
        </p:txBody>
      </p:sp>
      <p:sp>
        <p:nvSpPr>
          <p:cNvPr id="440" name="manufacturing resource planning"/>
          <p:cNvSpPr txBox="1"/>
          <p:nvPr/>
        </p:nvSpPr>
        <p:spPr>
          <a:xfrm>
            <a:off x="12029389" y="4360428"/>
            <a:ext cx="7847077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pPr/>
            <a:r>
              <a:t>manufacturing resource planning</a:t>
            </a:r>
          </a:p>
        </p:txBody>
      </p:sp>
      <p:sp>
        <p:nvSpPr>
          <p:cNvPr id="441" name="bill of materials"/>
          <p:cNvSpPr txBox="1"/>
          <p:nvPr/>
        </p:nvSpPr>
        <p:spPr>
          <a:xfrm>
            <a:off x="14410610" y="6076987"/>
            <a:ext cx="3694177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pPr/>
            <a:r>
              <a:t>bill of materials</a:t>
            </a:r>
          </a:p>
        </p:txBody>
      </p:sp>
      <p:sp>
        <p:nvSpPr>
          <p:cNvPr id="442" name="master production schedule"/>
          <p:cNvSpPr txBox="1"/>
          <p:nvPr/>
        </p:nvSpPr>
        <p:spPr>
          <a:xfrm>
            <a:off x="13960434" y="3573633"/>
            <a:ext cx="664768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pPr/>
            <a:r>
              <a:t>master production schedule</a:t>
            </a:r>
          </a:p>
        </p:txBody>
      </p:sp>
      <p:sp>
        <p:nvSpPr>
          <p:cNvPr id="443" name="Puzzle Piece"/>
          <p:cNvSpPr/>
          <p:nvPr/>
        </p:nvSpPr>
        <p:spPr>
          <a:xfrm>
            <a:off x="20051531" y="4475938"/>
            <a:ext cx="1186556" cy="6958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970" y="0"/>
                </a:moveTo>
                <a:cubicBezTo>
                  <a:pt x="4727" y="0"/>
                  <a:pt x="4529" y="339"/>
                  <a:pt x="4529" y="754"/>
                </a:cubicBezTo>
                <a:lnTo>
                  <a:pt x="4529" y="7491"/>
                </a:lnTo>
                <a:cubicBezTo>
                  <a:pt x="4382" y="8825"/>
                  <a:pt x="3672" y="8999"/>
                  <a:pt x="3672" y="8999"/>
                </a:cubicBezTo>
                <a:cubicBezTo>
                  <a:pt x="3377" y="9059"/>
                  <a:pt x="2943" y="8562"/>
                  <a:pt x="2783" y="8363"/>
                </a:cubicBezTo>
                <a:cubicBezTo>
                  <a:pt x="2489" y="7923"/>
                  <a:pt x="2110" y="7658"/>
                  <a:pt x="1698" y="7658"/>
                </a:cubicBezTo>
                <a:cubicBezTo>
                  <a:pt x="760" y="7658"/>
                  <a:pt x="0" y="9026"/>
                  <a:pt x="0" y="10717"/>
                </a:cubicBezTo>
                <a:cubicBezTo>
                  <a:pt x="0" y="12407"/>
                  <a:pt x="760" y="13778"/>
                  <a:pt x="1698" y="13778"/>
                </a:cubicBezTo>
                <a:cubicBezTo>
                  <a:pt x="2082" y="13778"/>
                  <a:pt x="2436" y="13545"/>
                  <a:pt x="2720" y="13157"/>
                </a:cubicBezTo>
                <a:lnTo>
                  <a:pt x="2720" y="13160"/>
                </a:lnTo>
                <a:cubicBezTo>
                  <a:pt x="2746" y="13124"/>
                  <a:pt x="3313" y="12370"/>
                  <a:pt x="3672" y="12443"/>
                </a:cubicBezTo>
                <a:cubicBezTo>
                  <a:pt x="3672" y="12443"/>
                  <a:pt x="4382" y="12617"/>
                  <a:pt x="4529" y="13951"/>
                </a:cubicBezTo>
                <a:lnTo>
                  <a:pt x="4529" y="20846"/>
                </a:lnTo>
                <a:cubicBezTo>
                  <a:pt x="4529" y="21260"/>
                  <a:pt x="4727" y="21600"/>
                  <a:pt x="4970" y="21600"/>
                </a:cubicBezTo>
                <a:lnTo>
                  <a:pt x="9322" y="21600"/>
                </a:lnTo>
                <a:cubicBezTo>
                  <a:pt x="9749" y="21162"/>
                  <a:pt x="9815" y="20388"/>
                  <a:pt x="9815" y="20388"/>
                </a:cubicBezTo>
                <a:cubicBezTo>
                  <a:pt x="9857" y="19778"/>
                  <a:pt x="9419" y="18814"/>
                  <a:pt x="9396" y="18765"/>
                </a:cubicBezTo>
                <a:lnTo>
                  <a:pt x="9394" y="18763"/>
                </a:lnTo>
                <a:cubicBezTo>
                  <a:pt x="9168" y="18278"/>
                  <a:pt x="9032" y="17676"/>
                  <a:pt x="9032" y="17022"/>
                </a:cubicBezTo>
                <a:cubicBezTo>
                  <a:pt x="9032" y="15422"/>
                  <a:pt x="9836" y="14124"/>
                  <a:pt x="10827" y="14124"/>
                </a:cubicBezTo>
                <a:cubicBezTo>
                  <a:pt x="11818" y="14124"/>
                  <a:pt x="12621" y="15422"/>
                  <a:pt x="12621" y="17022"/>
                </a:cubicBezTo>
                <a:cubicBezTo>
                  <a:pt x="12621" y="17724"/>
                  <a:pt x="12467" y="18368"/>
                  <a:pt x="12209" y="18869"/>
                </a:cubicBezTo>
                <a:cubicBezTo>
                  <a:pt x="12092" y="19143"/>
                  <a:pt x="11799" y="19886"/>
                  <a:pt x="11834" y="20388"/>
                </a:cubicBezTo>
                <a:cubicBezTo>
                  <a:pt x="11834" y="20388"/>
                  <a:pt x="11900" y="21162"/>
                  <a:pt x="12327" y="21600"/>
                </a:cubicBezTo>
                <a:lnTo>
                  <a:pt x="16679" y="21600"/>
                </a:lnTo>
                <a:cubicBezTo>
                  <a:pt x="16922" y="21600"/>
                  <a:pt x="17120" y="21261"/>
                  <a:pt x="17120" y="20846"/>
                </a:cubicBezTo>
                <a:lnTo>
                  <a:pt x="17120" y="13499"/>
                </a:lnTo>
                <a:cubicBezTo>
                  <a:pt x="17332" y="12447"/>
                  <a:pt x="17928" y="12299"/>
                  <a:pt x="17928" y="12299"/>
                </a:cubicBezTo>
                <a:cubicBezTo>
                  <a:pt x="18223" y="12239"/>
                  <a:pt x="18657" y="12736"/>
                  <a:pt x="18817" y="12935"/>
                </a:cubicBezTo>
                <a:cubicBezTo>
                  <a:pt x="19111" y="13375"/>
                  <a:pt x="19490" y="13640"/>
                  <a:pt x="19902" y="13640"/>
                </a:cubicBezTo>
                <a:cubicBezTo>
                  <a:pt x="20840" y="13640"/>
                  <a:pt x="21600" y="12272"/>
                  <a:pt x="21600" y="10581"/>
                </a:cubicBezTo>
                <a:cubicBezTo>
                  <a:pt x="21600" y="8891"/>
                  <a:pt x="20840" y="7519"/>
                  <a:pt x="19902" y="7519"/>
                </a:cubicBezTo>
                <a:cubicBezTo>
                  <a:pt x="19518" y="7519"/>
                  <a:pt x="19164" y="7753"/>
                  <a:pt x="18880" y="8141"/>
                </a:cubicBezTo>
                <a:lnTo>
                  <a:pt x="18880" y="8138"/>
                </a:lnTo>
                <a:cubicBezTo>
                  <a:pt x="18854" y="8174"/>
                  <a:pt x="18287" y="8928"/>
                  <a:pt x="17928" y="8855"/>
                </a:cubicBezTo>
                <a:cubicBezTo>
                  <a:pt x="17928" y="8855"/>
                  <a:pt x="17332" y="8707"/>
                  <a:pt x="17120" y="7655"/>
                </a:cubicBezTo>
                <a:lnTo>
                  <a:pt x="17120" y="6814"/>
                </a:lnTo>
                <a:lnTo>
                  <a:pt x="17120" y="754"/>
                </a:lnTo>
                <a:cubicBezTo>
                  <a:pt x="17120" y="340"/>
                  <a:pt x="16921" y="0"/>
                  <a:pt x="16678" y="0"/>
                </a:cubicBezTo>
                <a:lnTo>
                  <a:pt x="12109" y="0"/>
                </a:lnTo>
                <a:cubicBezTo>
                  <a:pt x="11780" y="445"/>
                  <a:pt x="11725" y="1085"/>
                  <a:pt x="11725" y="1085"/>
                </a:cubicBezTo>
                <a:cubicBezTo>
                  <a:pt x="11682" y="1697"/>
                  <a:pt x="12124" y="2664"/>
                  <a:pt x="12145" y="2708"/>
                </a:cubicBezTo>
                <a:lnTo>
                  <a:pt x="12142" y="2708"/>
                </a:lnTo>
                <a:cubicBezTo>
                  <a:pt x="12369" y="3193"/>
                  <a:pt x="12506" y="3796"/>
                  <a:pt x="12506" y="4452"/>
                </a:cubicBezTo>
                <a:cubicBezTo>
                  <a:pt x="12506" y="6051"/>
                  <a:pt x="11704" y="7347"/>
                  <a:pt x="10712" y="7347"/>
                </a:cubicBezTo>
                <a:cubicBezTo>
                  <a:pt x="9721" y="7347"/>
                  <a:pt x="8917" y="6051"/>
                  <a:pt x="8917" y="4452"/>
                </a:cubicBezTo>
                <a:cubicBezTo>
                  <a:pt x="8917" y="3749"/>
                  <a:pt x="9072" y="3103"/>
                  <a:pt x="9330" y="2601"/>
                </a:cubicBezTo>
                <a:cubicBezTo>
                  <a:pt x="9447" y="2328"/>
                  <a:pt x="9738" y="1588"/>
                  <a:pt x="9703" y="1085"/>
                </a:cubicBezTo>
                <a:cubicBezTo>
                  <a:pt x="9703" y="1085"/>
                  <a:pt x="9648" y="445"/>
                  <a:pt x="9318" y="0"/>
                </a:cubicBezTo>
                <a:lnTo>
                  <a:pt x="497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cap="all" sz="40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</a:p>
        </p:txBody>
      </p:sp>
      <p:sp>
        <p:nvSpPr>
          <p:cNvPr id="444" name="Puzzle Piece"/>
          <p:cNvSpPr/>
          <p:nvPr/>
        </p:nvSpPr>
        <p:spPr>
          <a:xfrm>
            <a:off x="20740642" y="3573633"/>
            <a:ext cx="1186557" cy="6958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970" y="0"/>
                </a:moveTo>
                <a:cubicBezTo>
                  <a:pt x="4727" y="0"/>
                  <a:pt x="4529" y="339"/>
                  <a:pt x="4529" y="754"/>
                </a:cubicBezTo>
                <a:lnTo>
                  <a:pt x="4529" y="7491"/>
                </a:lnTo>
                <a:cubicBezTo>
                  <a:pt x="4382" y="8825"/>
                  <a:pt x="3672" y="8999"/>
                  <a:pt x="3672" y="8999"/>
                </a:cubicBezTo>
                <a:cubicBezTo>
                  <a:pt x="3377" y="9059"/>
                  <a:pt x="2943" y="8562"/>
                  <a:pt x="2783" y="8363"/>
                </a:cubicBezTo>
                <a:cubicBezTo>
                  <a:pt x="2489" y="7923"/>
                  <a:pt x="2110" y="7658"/>
                  <a:pt x="1698" y="7658"/>
                </a:cubicBezTo>
                <a:cubicBezTo>
                  <a:pt x="760" y="7658"/>
                  <a:pt x="0" y="9026"/>
                  <a:pt x="0" y="10717"/>
                </a:cubicBezTo>
                <a:cubicBezTo>
                  <a:pt x="0" y="12407"/>
                  <a:pt x="760" y="13778"/>
                  <a:pt x="1698" y="13778"/>
                </a:cubicBezTo>
                <a:cubicBezTo>
                  <a:pt x="2082" y="13778"/>
                  <a:pt x="2436" y="13545"/>
                  <a:pt x="2720" y="13157"/>
                </a:cubicBezTo>
                <a:lnTo>
                  <a:pt x="2720" y="13160"/>
                </a:lnTo>
                <a:cubicBezTo>
                  <a:pt x="2746" y="13124"/>
                  <a:pt x="3313" y="12370"/>
                  <a:pt x="3672" y="12443"/>
                </a:cubicBezTo>
                <a:cubicBezTo>
                  <a:pt x="3672" y="12443"/>
                  <a:pt x="4382" y="12617"/>
                  <a:pt x="4529" y="13951"/>
                </a:cubicBezTo>
                <a:lnTo>
                  <a:pt x="4529" y="20846"/>
                </a:lnTo>
                <a:cubicBezTo>
                  <a:pt x="4529" y="21260"/>
                  <a:pt x="4727" y="21600"/>
                  <a:pt x="4970" y="21600"/>
                </a:cubicBezTo>
                <a:lnTo>
                  <a:pt x="9322" y="21600"/>
                </a:lnTo>
                <a:cubicBezTo>
                  <a:pt x="9749" y="21162"/>
                  <a:pt x="9815" y="20388"/>
                  <a:pt x="9815" y="20388"/>
                </a:cubicBezTo>
                <a:cubicBezTo>
                  <a:pt x="9857" y="19778"/>
                  <a:pt x="9419" y="18814"/>
                  <a:pt x="9396" y="18765"/>
                </a:cubicBezTo>
                <a:lnTo>
                  <a:pt x="9394" y="18763"/>
                </a:lnTo>
                <a:cubicBezTo>
                  <a:pt x="9168" y="18278"/>
                  <a:pt x="9032" y="17676"/>
                  <a:pt x="9032" y="17022"/>
                </a:cubicBezTo>
                <a:cubicBezTo>
                  <a:pt x="9032" y="15422"/>
                  <a:pt x="9836" y="14124"/>
                  <a:pt x="10827" y="14124"/>
                </a:cubicBezTo>
                <a:cubicBezTo>
                  <a:pt x="11818" y="14124"/>
                  <a:pt x="12621" y="15422"/>
                  <a:pt x="12621" y="17022"/>
                </a:cubicBezTo>
                <a:cubicBezTo>
                  <a:pt x="12621" y="17724"/>
                  <a:pt x="12467" y="18368"/>
                  <a:pt x="12209" y="18869"/>
                </a:cubicBezTo>
                <a:cubicBezTo>
                  <a:pt x="12092" y="19143"/>
                  <a:pt x="11799" y="19886"/>
                  <a:pt x="11834" y="20388"/>
                </a:cubicBezTo>
                <a:cubicBezTo>
                  <a:pt x="11834" y="20388"/>
                  <a:pt x="11900" y="21162"/>
                  <a:pt x="12327" y="21600"/>
                </a:cubicBezTo>
                <a:lnTo>
                  <a:pt x="16679" y="21600"/>
                </a:lnTo>
                <a:cubicBezTo>
                  <a:pt x="16922" y="21600"/>
                  <a:pt x="17120" y="21261"/>
                  <a:pt x="17120" y="20846"/>
                </a:cubicBezTo>
                <a:lnTo>
                  <a:pt x="17120" y="13499"/>
                </a:lnTo>
                <a:cubicBezTo>
                  <a:pt x="17332" y="12447"/>
                  <a:pt x="17928" y="12299"/>
                  <a:pt x="17928" y="12299"/>
                </a:cubicBezTo>
                <a:cubicBezTo>
                  <a:pt x="18223" y="12239"/>
                  <a:pt x="18657" y="12736"/>
                  <a:pt x="18817" y="12935"/>
                </a:cubicBezTo>
                <a:cubicBezTo>
                  <a:pt x="19111" y="13375"/>
                  <a:pt x="19490" y="13640"/>
                  <a:pt x="19902" y="13640"/>
                </a:cubicBezTo>
                <a:cubicBezTo>
                  <a:pt x="20840" y="13640"/>
                  <a:pt x="21600" y="12272"/>
                  <a:pt x="21600" y="10581"/>
                </a:cubicBezTo>
                <a:cubicBezTo>
                  <a:pt x="21600" y="8891"/>
                  <a:pt x="20840" y="7519"/>
                  <a:pt x="19902" y="7519"/>
                </a:cubicBezTo>
                <a:cubicBezTo>
                  <a:pt x="19518" y="7519"/>
                  <a:pt x="19164" y="7753"/>
                  <a:pt x="18880" y="8141"/>
                </a:cubicBezTo>
                <a:lnTo>
                  <a:pt x="18880" y="8138"/>
                </a:lnTo>
                <a:cubicBezTo>
                  <a:pt x="18854" y="8174"/>
                  <a:pt x="18287" y="8928"/>
                  <a:pt x="17928" y="8855"/>
                </a:cubicBezTo>
                <a:cubicBezTo>
                  <a:pt x="17928" y="8855"/>
                  <a:pt x="17332" y="8707"/>
                  <a:pt x="17120" y="7655"/>
                </a:cubicBezTo>
                <a:lnTo>
                  <a:pt x="17120" y="6814"/>
                </a:lnTo>
                <a:lnTo>
                  <a:pt x="17120" y="754"/>
                </a:lnTo>
                <a:cubicBezTo>
                  <a:pt x="17120" y="340"/>
                  <a:pt x="16921" y="0"/>
                  <a:pt x="16678" y="0"/>
                </a:cubicBezTo>
                <a:lnTo>
                  <a:pt x="12109" y="0"/>
                </a:lnTo>
                <a:cubicBezTo>
                  <a:pt x="11780" y="445"/>
                  <a:pt x="11725" y="1085"/>
                  <a:pt x="11725" y="1085"/>
                </a:cubicBezTo>
                <a:cubicBezTo>
                  <a:pt x="11682" y="1697"/>
                  <a:pt x="12124" y="2664"/>
                  <a:pt x="12145" y="2708"/>
                </a:cubicBezTo>
                <a:lnTo>
                  <a:pt x="12142" y="2708"/>
                </a:lnTo>
                <a:cubicBezTo>
                  <a:pt x="12369" y="3193"/>
                  <a:pt x="12506" y="3796"/>
                  <a:pt x="12506" y="4452"/>
                </a:cubicBezTo>
                <a:cubicBezTo>
                  <a:pt x="12506" y="6051"/>
                  <a:pt x="11704" y="7347"/>
                  <a:pt x="10712" y="7347"/>
                </a:cubicBezTo>
                <a:cubicBezTo>
                  <a:pt x="9721" y="7347"/>
                  <a:pt x="8917" y="6051"/>
                  <a:pt x="8917" y="4452"/>
                </a:cubicBezTo>
                <a:cubicBezTo>
                  <a:pt x="8917" y="3749"/>
                  <a:pt x="9072" y="3103"/>
                  <a:pt x="9330" y="2601"/>
                </a:cubicBezTo>
                <a:cubicBezTo>
                  <a:pt x="9447" y="2328"/>
                  <a:pt x="9738" y="1588"/>
                  <a:pt x="9703" y="1085"/>
                </a:cubicBezTo>
                <a:cubicBezTo>
                  <a:pt x="9703" y="1085"/>
                  <a:pt x="9648" y="445"/>
                  <a:pt x="9318" y="0"/>
                </a:cubicBezTo>
                <a:lnTo>
                  <a:pt x="497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cap="all" sz="40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</a:p>
        </p:txBody>
      </p:sp>
      <p:pic>
        <p:nvPicPr>
          <p:cNvPr id="445" name="50.jpeg" descr="50.jpe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2326356" y="3496843"/>
            <a:ext cx="1570072" cy="849383"/>
          </a:xfrm>
          <a:prstGeom prst="rect">
            <a:avLst/>
          </a:prstGeom>
          <a:ln w="12700">
            <a:miter lim="400000"/>
          </a:ln>
        </p:spPr>
      </p:pic>
      <p:sp>
        <p:nvSpPr>
          <p:cNvPr id="446" name="Puzzle Piece"/>
          <p:cNvSpPr/>
          <p:nvPr/>
        </p:nvSpPr>
        <p:spPr>
          <a:xfrm>
            <a:off x="19155381" y="5246485"/>
            <a:ext cx="1186557" cy="6958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970" y="0"/>
                </a:moveTo>
                <a:cubicBezTo>
                  <a:pt x="4727" y="0"/>
                  <a:pt x="4529" y="339"/>
                  <a:pt x="4529" y="754"/>
                </a:cubicBezTo>
                <a:lnTo>
                  <a:pt x="4529" y="7491"/>
                </a:lnTo>
                <a:cubicBezTo>
                  <a:pt x="4382" y="8825"/>
                  <a:pt x="3672" y="8999"/>
                  <a:pt x="3672" y="8999"/>
                </a:cubicBezTo>
                <a:cubicBezTo>
                  <a:pt x="3377" y="9059"/>
                  <a:pt x="2943" y="8562"/>
                  <a:pt x="2783" y="8363"/>
                </a:cubicBezTo>
                <a:cubicBezTo>
                  <a:pt x="2489" y="7923"/>
                  <a:pt x="2110" y="7658"/>
                  <a:pt x="1698" y="7658"/>
                </a:cubicBezTo>
                <a:cubicBezTo>
                  <a:pt x="760" y="7658"/>
                  <a:pt x="0" y="9026"/>
                  <a:pt x="0" y="10717"/>
                </a:cubicBezTo>
                <a:cubicBezTo>
                  <a:pt x="0" y="12407"/>
                  <a:pt x="760" y="13778"/>
                  <a:pt x="1698" y="13778"/>
                </a:cubicBezTo>
                <a:cubicBezTo>
                  <a:pt x="2082" y="13778"/>
                  <a:pt x="2436" y="13545"/>
                  <a:pt x="2720" y="13157"/>
                </a:cubicBezTo>
                <a:lnTo>
                  <a:pt x="2720" y="13160"/>
                </a:lnTo>
                <a:cubicBezTo>
                  <a:pt x="2746" y="13124"/>
                  <a:pt x="3313" y="12370"/>
                  <a:pt x="3672" y="12443"/>
                </a:cubicBezTo>
                <a:cubicBezTo>
                  <a:pt x="3672" y="12443"/>
                  <a:pt x="4382" y="12617"/>
                  <a:pt x="4529" y="13951"/>
                </a:cubicBezTo>
                <a:lnTo>
                  <a:pt x="4529" y="20846"/>
                </a:lnTo>
                <a:cubicBezTo>
                  <a:pt x="4529" y="21260"/>
                  <a:pt x="4727" y="21600"/>
                  <a:pt x="4970" y="21600"/>
                </a:cubicBezTo>
                <a:lnTo>
                  <a:pt x="9322" y="21600"/>
                </a:lnTo>
                <a:cubicBezTo>
                  <a:pt x="9749" y="21162"/>
                  <a:pt x="9815" y="20388"/>
                  <a:pt x="9815" y="20388"/>
                </a:cubicBezTo>
                <a:cubicBezTo>
                  <a:pt x="9857" y="19778"/>
                  <a:pt x="9419" y="18814"/>
                  <a:pt x="9396" y="18765"/>
                </a:cubicBezTo>
                <a:lnTo>
                  <a:pt x="9394" y="18763"/>
                </a:lnTo>
                <a:cubicBezTo>
                  <a:pt x="9168" y="18278"/>
                  <a:pt x="9032" y="17676"/>
                  <a:pt x="9032" y="17022"/>
                </a:cubicBezTo>
                <a:cubicBezTo>
                  <a:pt x="9032" y="15422"/>
                  <a:pt x="9836" y="14124"/>
                  <a:pt x="10827" y="14124"/>
                </a:cubicBezTo>
                <a:cubicBezTo>
                  <a:pt x="11818" y="14124"/>
                  <a:pt x="12621" y="15422"/>
                  <a:pt x="12621" y="17022"/>
                </a:cubicBezTo>
                <a:cubicBezTo>
                  <a:pt x="12621" y="17724"/>
                  <a:pt x="12467" y="18368"/>
                  <a:pt x="12209" y="18869"/>
                </a:cubicBezTo>
                <a:cubicBezTo>
                  <a:pt x="12092" y="19143"/>
                  <a:pt x="11799" y="19886"/>
                  <a:pt x="11834" y="20388"/>
                </a:cubicBezTo>
                <a:cubicBezTo>
                  <a:pt x="11834" y="20388"/>
                  <a:pt x="11900" y="21162"/>
                  <a:pt x="12327" y="21600"/>
                </a:cubicBezTo>
                <a:lnTo>
                  <a:pt x="16679" y="21600"/>
                </a:lnTo>
                <a:cubicBezTo>
                  <a:pt x="16922" y="21600"/>
                  <a:pt x="17120" y="21261"/>
                  <a:pt x="17120" y="20846"/>
                </a:cubicBezTo>
                <a:lnTo>
                  <a:pt x="17120" y="13499"/>
                </a:lnTo>
                <a:cubicBezTo>
                  <a:pt x="17332" y="12447"/>
                  <a:pt x="17928" y="12299"/>
                  <a:pt x="17928" y="12299"/>
                </a:cubicBezTo>
                <a:cubicBezTo>
                  <a:pt x="18223" y="12239"/>
                  <a:pt x="18657" y="12736"/>
                  <a:pt x="18817" y="12935"/>
                </a:cubicBezTo>
                <a:cubicBezTo>
                  <a:pt x="19111" y="13375"/>
                  <a:pt x="19490" y="13640"/>
                  <a:pt x="19902" y="13640"/>
                </a:cubicBezTo>
                <a:cubicBezTo>
                  <a:pt x="20840" y="13640"/>
                  <a:pt x="21600" y="12272"/>
                  <a:pt x="21600" y="10581"/>
                </a:cubicBezTo>
                <a:cubicBezTo>
                  <a:pt x="21600" y="8891"/>
                  <a:pt x="20840" y="7519"/>
                  <a:pt x="19902" y="7519"/>
                </a:cubicBezTo>
                <a:cubicBezTo>
                  <a:pt x="19518" y="7519"/>
                  <a:pt x="19164" y="7753"/>
                  <a:pt x="18880" y="8141"/>
                </a:cubicBezTo>
                <a:lnTo>
                  <a:pt x="18880" y="8138"/>
                </a:lnTo>
                <a:cubicBezTo>
                  <a:pt x="18854" y="8174"/>
                  <a:pt x="18287" y="8928"/>
                  <a:pt x="17928" y="8855"/>
                </a:cubicBezTo>
                <a:cubicBezTo>
                  <a:pt x="17928" y="8855"/>
                  <a:pt x="17332" y="8707"/>
                  <a:pt x="17120" y="7655"/>
                </a:cubicBezTo>
                <a:lnTo>
                  <a:pt x="17120" y="6814"/>
                </a:lnTo>
                <a:lnTo>
                  <a:pt x="17120" y="754"/>
                </a:lnTo>
                <a:cubicBezTo>
                  <a:pt x="17120" y="340"/>
                  <a:pt x="16921" y="0"/>
                  <a:pt x="16678" y="0"/>
                </a:cubicBezTo>
                <a:lnTo>
                  <a:pt x="12109" y="0"/>
                </a:lnTo>
                <a:cubicBezTo>
                  <a:pt x="11780" y="445"/>
                  <a:pt x="11725" y="1085"/>
                  <a:pt x="11725" y="1085"/>
                </a:cubicBezTo>
                <a:cubicBezTo>
                  <a:pt x="11682" y="1697"/>
                  <a:pt x="12124" y="2664"/>
                  <a:pt x="12145" y="2708"/>
                </a:cubicBezTo>
                <a:lnTo>
                  <a:pt x="12142" y="2708"/>
                </a:lnTo>
                <a:cubicBezTo>
                  <a:pt x="12369" y="3193"/>
                  <a:pt x="12506" y="3796"/>
                  <a:pt x="12506" y="4452"/>
                </a:cubicBezTo>
                <a:cubicBezTo>
                  <a:pt x="12506" y="6051"/>
                  <a:pt x="11704" y="7347"/>
                  <a:pt x="10712" y="7347"/>
                </a:cubicBezTo>
                <a:cubicBezTo>
                  <a:pt x="9721" y="7347"/>
                  <a:pt x="8917" y="6051"/>
                  <a:pt x="8917" y="4452"/>
                </a:cubicBezTo>
                <a:cubicBezTo>
                  <a:pt x="8917" y="3749"/>
                  <a:pt x="9072" y="3103"/>
                  <a:pt x="9330" y="2601"/>
                </a:cubicBezTo>
                <a:cubicBezTo>
                  <a:pt x="9447" y="2328"/>
                  <a:pt x="9738" y="1588"/>
                  <a:pt x="9703" y="1085"/>
                </a:cubicBezTo>
                <a:cubicBezTo>
                  <a:pt x="9703" y="1085"/>
                  <a:pt x="9648" y="445"/>
                  <a:pt x="9318" y="0"/>
                </a:cubicBezTo>
                <a:lnTo>
                  <a:pt x="497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cap="all" sz="40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</a:p>
        </p:txBody>
      </p:sp>
      <p:sp>
        <p:nvSpPr>
          <p:cNvPr id="447" name="Puzzle Piece"/>
          <p:cNvSpPr/>
          <p:nvPr/>
        </p:nvSpPr>
        <p:spPr>
          <a:xfrm>
            <a:off x="18379220" y="6129135"/>
            <a:ext cx="1186557" cy="6958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970" y="0"/>
                </a:moveTo>
                <a:cubicBezTo>
                  <a:pt x="4727" y="0"/>
                  <a:pt x="4529" y="339"/>
                  <a:pt x="4529" y="754"/>
                </a:cubicBezTo>
                <a:lnTo>
                  <a:pt x="4529" y="7491"/>
                </a:lnTo>
                <a:cubicBezTo>
                  <a:pt x="4382" y="8825"/>
                  <a:pt x="3672" y="8999"/>
                  <a:pt x="3672" y="8999"/>
                </a:cubicBezTo>
                <a:cubicBezTo>
                  <a:pt x="3377" y="9059"/>
                  <a:pt x="2943" y="8562"/>
                  <a:pt x="2783" y="8363"/>
                </a:cubicBezTo>
                <a:cubicBezTo>
                  <a:pt x="2489" y="7923"/>
                  <a:pt x="2110" y="7658"/>
                  <a:pt x="1698" y="7658"/>
                </a:cubicBezTo>
                <a:cubicBezTo>
                  <a:pt x="760" y="7658"/>
                  <a:pt x="0" y="9026"/>
                  <a:pt x="0" y="10717"/>
                </a:cubicBezTo>
                <a:cubicBezTo>
                  <a:pt x="0" y="12407"/>
                  <a:pt x="760" y="13778"/>
                  <a:pt x="1698" y="13778"/>
                </a:cubicBezTo>
                <a:cubicBezTo>
                  <a:pt x="2082" y="13778"/>
                  <a:pt x="2436" y="13545"/>
                  <a:pt x="2720" y="13157"/>
                </a:cubicBezTo>
                <a:lnTo>
                  <a:pt x="2720" y="13160"/>
                </a:lnTo>
                <a:cubicBezTo>
                  <a:pt x="2746" y="13124"/>
                  <a:pt x="3313" y="12370"/>
                  <a:pt x="3672" y="12443"/>
                </a:cubicBezTo>
                <a:cubicBezTo>
                  <a:pt x="3672" y="12443"/>
                  <a:pt x="4382" y="12617"/>
                  <a:pt x="4529" y="13951"/>
                </a:cubicBezTo>
                <a:lnTo>
                  <a:pt x="4529" y="20846"/>
                </a:lnTo>
                <a:cubicBezTo>
                  <a:pt x="4529" y="21260"/>
                  <a:pt x="4727" y="21600"/>
                  <a:pt x="4970" y="21600"/>
                </a:cubicBezTo>
                <a:lnTo>
                  <a:pt x="9322" y="21600"/>
                </a:lnTo>
                <a:cubicBezTo>
                  <a:pt x="9749" y="21162"/>
                  <a:pt x="9815" y="20388"/>
                  <a:pt x="9815" y="20388"/>
                </a:cubicBezTo>
                <a:cubicBezTo>
                  <a:pt x="9857" y="19778"/>
                  <a:pt x="9419" y="18814"/>
                  <a:pt x="9396" y="18765"/>
                </a:cubicBezTo>
                <a:lnTo>
                  <a:pt x="9394" y="18763"/>
                </a:lnTo>
                <a:cubicBezTo>
                  <a:pt x="9168" y="18278"/>
                  <a:pt x="9032" y="17676"/>
                  <a:pt x="9032" y="17022"/>
                </a:cubicBezTo>
                <a:cubicBezTo>
                  <a:pt x="9032" y="15422"/>
                  <a:pt x="9836" y="14124"/>
                  <a:pt x="10827" y="14124"/>
                </a:cubicBezTo>
                <a:cubicBezTo>
                  <a:pt x="11818" y="14124"/>
                  <a:pt x="12621" y="15422"/>
                  <a:pt x="12621" y="17022"/>
                </a:cubicBezTo>
                <a:cubicBezTo>
                  <a:pt x="12621" y="17724"/>
                  <a:pt x="12467" y="18368"/>
                  <a:pt x="12209" y="18869"/>
                </a:cubicBezTo>
                <a:cubicBezTo>
                  <a:pt x="12092" y="19143"/>
                  <a:pt x="11799" y="19886"/>
                  <a:pt x="11834" y="20388"/>
                </a:cubicBezTo>
                <a:cubicBezTo>
                  <a:pt x="11834" y="20388"/>
                  <a:pt x="11900" y="21162"/>
                  <a:pt x="12327" y="21600"/>
                </a:cubicBezTo>
                <a:lnTo>
                  <a:pt x="16679" y="21600"/>
                </a:lnTo>
                <a:cubicBezTo>
                  <a:pt x="16922" y="21600"/>
                  <a:pt x="17120" y="21261"/>
                  <a:pt x="17120" y="20846"/>
                </a:cubicBezTo>
                <a:lnTo>
                  <a:pt x="17120" y="13499"/>
                </a:lnTo>
                <a:cubicBezTo>
                  <a:pt x="17332" y="12447"/>
                  <a:pt x="17928" y="12299"/>
                  <a:pt x="17928" y="12299"/>
                </a:cubicBezTo>
                <a:cubicBezTo>
                  <a:pt x="18223" y="12239"/>
                  <a:pt x="18657" y="12736"/>
                  <a:pt x="18817" y="12935"/>
                </a:cubicBezTo>
                <a:cubicBezTo>
                  <a:pt x="19111" y="13375"/>
                  <a:pt x="19490" y="13640"/>
                  <a:pt x="19902" y="13640"/>
                </a:cubicBezTo>
                <a:cubicBezTo>
                  <a:pt x="20840" y="13640"/>
                  <a:pt x="21600" y="12272"/>
                  <a:pt x="21600" y="10581"/>
                </a:cubicBezTo>
                <a:cubicBezTo>
                  <a:pt x="21600" y="8891"/>
                  <a:pt x="20840" y="7519"/>
                  <a:pt x="19902" y="7519"/>
                </a:cubicBezTo>
                <a:cubicBezTo>
                  <a:pt x="19518" y="7519"/>
                  <a:pt x="19164" y="7753"/>
                  <a:pt x="18880" y="8141"/>
                </a:cubicBezTo>
                <a:lnTo>
                  <a:pt x="18880" y="8138"/>
                </a:lnTo>
                <a:cubicBezTo>
                  <a:pt x="18854" y="8174"/>
                  <a:pt x="18287" y="8928"/>
                  <a:pt x="17928" y="8855"/>
                </a:cubicBezTo>
                <a:cubicBezTo>
                  <a:pt x="17928" y="8855"/>
                  <a:pt x="17332" y="8707"/>
                  <a:pt x="17120" y="7655"/>
                </a:cubicBezTo>
                <a:lnTo>
                  <a:pt x="17120" y="6814"/>
                </a:lnTo>
                <a:lnTo>
                  <a:pt x="17120" y="754"/>
                </a:lnTo>
                <a:cubicBezTo>
                  <a:pt x="17120" y="340"/>
                  <a:pt x="16921" y="0"/>
                  <a:pt x="16678" y="0"/>
                </a:cubicBezTo>
                <a:lnTo>
                  <a:pt x="12109" y="0"/>
                </a:lnTo>
                <a:cubicBezTo>
                  <a:pt x="11780" y="445"/>
                  <a:pt x="11725" y="1085"/>
                  <a:pt x="11725" y="1085"/>
                </a:cubicBezTo>
                <a:cubicBezTo>
                  <a:pt x="11682" y="1697"/>
                  <a:pt x="12124" y="2664"/>
                  <a:pt x="12145" y="2708"/>
                </a:cubicBezTo>
                <a:lnTo>
                  <a:pt x="12142" y="2708"/>
                </a:lnTo>
                <a:cubicBezTo>
                  <a:pt x="12369" y="3193"/>
                  <a:pt x="12506" y="3796"/>
                  <a:pt x="12506" y="4452"/>
                </a:cubicBezTo>
                <a:cubicBezTo>
                  <a:pt x="12506" y="6051"/>
                  <a:pt x="11704" y="7347"/>
                  <a:pt x="10712" y="7347"/>
                </a:cubicBezTo>
                <a:cubicBezTo>
                  <a:pt x="9721" y="7347"/>
                  <a:pt x="8917" y="6051"/>
                  <a:pt x="8917" y="4452"/>
                </a:cubicBezTo>
                <a:cubicBezTo>
                  <a:pt x="8917" y="3749"/>
                  <a:pt x="9072" y="3103"/>
                  <a:pt x="9330" y="2601"/>
                </a:cubicBezTo>
                <a:cubicBezTo>
                  <a:pt x="9447" y="2328"/>
                  <a:pt x="9738" y="1588"/>
                  <a:pt x="9703" y="1085"/>
                </a:cubicBezTo>
                <a:cubicBezTo>
                  <a:pt x="9703" y="1085"/>
                  <a:pt x="9648" y="445"/>
                  <a:pt x="9318" y="0"/>
                </a:cubicBezTo>
                <a:lnTo>
                  <a:pt x="497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cap="all" sz="40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Value to customer vs unique produc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85165">
              <a:spcBef>
                <a:spcPts val="3200"/>
              </a:spcBef>
              <a:defRPr sz="7221"/>
            </a:lvl1pPr>
          </a:lstStyle>
          <a:p>
            <a:pPr/>
            <a:r>
              <a:t>Value to customer vs unique product</a:t>
            </a:r>
          </a:p>
        </p:txBody>
      </p:sp>
      <p:grpSp>
        <p:nvGrpSpPr>
          <p:cNvPr id="479" name="Group"/>
          <p:cNvGrpSpPr/>
          <p:nvPr/>
        </p:nvGrpSpPr>
        <p:grpSpPr>
          <a:xfrm>
            <a:off x="1329955" y="4166109"/>
            <a:ext cx="21867381" cy="9337002"/>
            <a:chOff x="0" y="-60867"/>
            <a:chExt cx="21867379" cy="9337001"/>
          </a:xfrm>
        </p:grpSpPr>
        <p:grpSp>
          <p:nvGrpSpPr>
            <p:cNvPr id="471" name="Group"/>
            <p:cNvGrpSpPr/>
            <p:nvPr/>
          </p:nvGrpSpPr>
          <p:grpSpPr>
            <a:xfrm>
              <a:off x="0" y="-60868"/>
              <a:ext cx="21867380" cy="9337003"/>
              <a:chOff x="0" y="-71842"/>
              <a:chExt cx="21867379" cy="9337001"/>
            </a:xfrm>
          </p:grpSpPr>
          <p:pic>
            <p:nvPicPr>
              <p:cNvPr id="456" name="Line" descr="Line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 rot="16200000">
                <a:off x="-1891311" y="3890048"/>
                <a:ext cx="7927760" cy="101601"/>
              </a:xfrm>
              <a:prstGeom prst="rect">
                <a:avLst/>
              </a:prstGeom>
              <a:effectLst/>
            </p:spPr>
          </p:pic>
          <p:pic>
            <p:nvPicPr>
              <p:cNvPr id="458" name="Line" descr="Line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2075972" y="7880661"/>
                <a:ext cx="19747794" cy="101601"/>
              </a:xfrm>
              <a:prstGeom prst="rect">
                <a:avLst/>
              </a:prstGeom>
              <a:effectLst/>
            </p:spPr>
          </p:pic>
          <p:sp>
            <p:nvSpPr>
              <p:cNvPr id="460" name="Unique"/>
              <p:cNvSpPr txBox="1"/>
              <p:nvPr/>
            </p:nvSpPr>
            <p:spPr>
              <a:xfrm>
                <a:off x="0" y="870193"/>
                <a:ext cx="1863852" cy="86360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lnSpc>
                    <a:spcPct val="80000"/>
                  </a:lnSpc>
                  <a:spcBef>
                    <a:spcPts val="3900"/>
                  </a:spcBef>
                  <a:defRPr cap="all" sz="60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  <a:sym typeface="DIN Condensed"/>
                  </a:defRPr>
                </a:lvl1pPr>
              </a:lstStyle>
              <a:p>
                <a:pPr/>
                <a:r>
                  <a:t>Unique</a:t>
                </a:r>
              </a:p>
            </p:txBody>
          </p:sp>
          <p:sp>
            <p:nvSpPr>
              <p:cNvPr id="461" name="value to customer"/>
              <p:cNvSpPr txBox="1"/>
              <p:nvPr/>
            </p:nvSpPr>
            <p:spPr>
              <a:xfrm>
                <a:off x="16877803" y="8401557"/>
                <a:ext cx="4989577" cy="86360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lnSpc>
                    <a:spcPct val="80000"/>
                  </a:lnSpc>
                  <a:spcBef>
                    <a:spcPts val="3900"/>
                  </a:spcBef>
                  <a:defRPr cap="all" sz="60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  <a:sym typeface="DIN Condensed"/>
                  </a:defRPr>
                </a:lvl1pPr>
              </a:lstStyle>
              <a:p>
                <a:pPr/>
                <a:r>
                  <a:t>value to customer</a:t>
                </a:r>
              </a:p>
            </p:txBody>
          </p:sp>
          <p:pic>
            <p:nvPicPr>
              <p:cNvPr id="462" name="Line" descr="Line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 rot="13500000">
                <a:off x="1968813" y="119559"/>
                <a:ext cx="540827" cy="101601"/>
              </a:xfrm>
              <a:prstGeom prst="rect">
                <a:avLst/>
              </a:prstGeom>
              <a:effectLst/>
            </p:spPr>
          </p:pic>
          <p:pic>
            <p:nvPicPr>
              <p:cNvPr id="464" name="Line" descr="Line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8900000">
                <a:off x="1661881" y="106859"/>
                <a:ext cx="547530" cy="101601"/>
              </a:xfrm>
              <a:prstGeom prst="rect">
                <a:avLst/>
              </a:prstGeom>
              <a:effectLst/>
            </p:spPr>
          </p:pic>
          <p:sp>
            <p:nvSpPr>
              <p:cNvPr id="466" name="price"/>
              <p:cNvSpPr txBox="1"/>
              <p:nvPr/>
            </p:nvSpPr>
            <p:spPr>
              <a:xfrm>
                <a:off x="19964179" y="7004042"/>
                <a:ext cx="1293877" cy="8001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4000">
                    <a:solidFill>
                      <a:schemeClr val="accent1"/>
                    </a:solidFill>
                  </a:defRPr>
                </a:lvl1pPr>
              </a:lstStyle>
              <a:p>
                <a:pPr/>
                <a:r>
                  <a:t>price</a:t>
                </a:r>
              </a:p>
            </p:txBody>
          </p:sp>
          <p:pic>
            <p:nvPicPr>
              <p:cNvPr id="467" name="Line" descr="Line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 rot="8100000">
                <a:off x="21343145" y="8032211"/>
                <a:ext cx="540826" cy="101601"/>
              </a:xfrm>
              <a:prstGeom prst="rect">
                <a:avLst/>
              </a:prstGeom>
              <a:effectLst/>
            </p:spPr>
          </p:pic>
          <p:pic>
            <p:nvPicPr>
              <p:cNvPr id="469" name="Line" descr="Line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2700000">
                <a:off x="21339793" y="7746505"/>
                <a:ext cx="547530" cy="101601"/>
              </a:xfrm>
              <a:prstGeom prst="rect">
                <a:avLst/>
              </a:prstGeom>
              <a:effectLst/>
            </p:spPr>
          </p:pic>
        </p:grpSp>
        <p:pic>
          <p:nvPicPr>
            <p:cNvPr id="498" name="Connection Line" descr="Connection Line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411652" y="5203680"/>
              <a:ext cx="4572234" cy="2501798"/>
            </a:xfrm>
            <a:prstGeom prst="rect">
              <a:avLst/>
            </a:prstGeom>
            <a:effectLst/>
          </p:spPr>
        </p:pic>
        <p:pic>
          <p:nvPicPr>
            <p:cNvPr id="473" name="Line" descr="Line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 rot="16200000">
              <a:off x="14068925" y="7904336"/>
              <a:ext cx="990601" cy="76201"/>
            </a:xfrm>
            <a:prstGeom prst="rect">
              <a:avLst/>
            </a:prstGeom>
            <a:effectLst/>
          </p:spPr>
        </p:pic>
        <p:pic>
          <p:nvPicPr>
            <p:cNvPr id="500" name="Connection Line" descr="Connection Line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6892366" y="-26788"/>
              <a:ext cx="7730850" cy="5333322"/>
            </a:xfrm>
            <a:prstGeom prst="rect">
              <a:avLst/>
            </a:prstGeom>
            <a:effectLst/>
          </p:spPr>
        </p:pic>
        <p:pic>
          <p:nvPicPr>
            <p:cNvPr id="502" name="Connection Line" descr="Connection Line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4494328" y="-38096"/>
              <a:ext cx="7145485" cy="5895508"/>
            </a:xfrm>
            <a:prstGeom prst="rect">
              <a:avLst/>
            </a:prstGeom>
            <a:effectLst/>
          </p:spPr>
        </p:pic>
        <p:sp>
          <p:nvSpPr>
            <p:cNvPr id="477" name="SIZE OF THE MARKET"/>
            <p:cNvSpPr txBox="1"/>
            <p:nvPr/>
          </p:nvSpPr>
          <p:spPr>
            <a:xfrm>
              <a:off x="2953095" y="5331923"/>
              <a:ext cx="3708245" cy="1498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b="1" sz="4000">
                  <a:latin typeface="Avenir Next"/>
                  <a:ea typeface="Avenir Next"/>
                  <a:cs typeface="Avenir Next"/>
                  <a:sym typeface="Avenir Next"/>
                </a:defRPr>
              </a:lvl1pPr>
            </a:lstStyle>
            <a:p>
              <a:pPr/>
              <a:r>
                <a:t>SIZE OF THE MARKET</a:t>
              </a:r>
            </a:p>
          </p:txBody>
        </p:sp>
        <p:sp>
          <p:nvSpPr>
            <p:cNvPr id="478" name="required by law"/>
            <p:cNvSpPr txBox="1"/>
            <p:nvPr/>
          </p:nvSpPr>
          <p:spPr>
            <a:xfrm>
              <a:off x="13192816" y="8412531"/>
              <a:ext cx="2841499" cy="622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rgbClr val="A6AAA9"/>
                  </a:solidFill>
                </a:defRPr>
              </a:lvl1pPr>
            </a:lstStyle>
            <a:p>
              <a:pPr/>
              <a:r>
                <a:t>required by law</a:t>
              </a:r>
            </a:p>
          </p:txBody>
        </p:sp>
      </p:grpSp>
      <p:sp>
        <p:nvSpPr>
          <p:cNvPr id="480" name="Feet to the ground"/>
          <p:cNvSpPr txBox="1"/>
          <p:nvPr/>
        </p:nvSpPr>
        <p:spPr>
          <a:xfrm>
            <a:off x="762000" y="635000"/>
            <a:ext cx="20955000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>
            <a:lvl1pPr defTabSz="647700">
              <a:lnSpc>
                <a:spcPct val="80000"/>
              </a:lnSpc>
              <a:spcBef>
                <a:spcPts val="0"/>
              </a:spcBef>
              <a:defRPr cap="all" spc="180" sz="36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r>
              <a:t>Feet to the ground</a:t>
            </a:r>
          </a:p>
        </p:txBody>
      </p:sp>
      <p:sp>
        <p:nvSpPr>
          <p:cNvPr id="481" name="Puzzle Piece"/>
          <p:cNvSpPr/>
          <p:nvPr/>
        </p:nvSpPr>
        <p:spPr>
          <a:xfrm>
            <a:off x="17246773" y="7335673"/>
            <a:ext cx="797236" cy="800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59" y="0"/>
                </a:moveTo>
                <a:cubicBezTo>
                  <a:pt x="251" y="0"/>
                  <a:pt x="0" y="250"/>
                  <a:pt x="0" y="557"/>
                </a:cubicBezTo>
                <a:lnTo>
                  <a:pt x="0" y="15411"/>
                </a:lnTo>
                <a:cubicBezTo>
                  <a:pt x="0" y="15717"/>
                  <a:pt x="251" y="15967"/>
                  <a:pt x="559" y="15967"/>
                </a:cubicBezTo>
                <a:lnTo>
                  <a:pt x="5699" y="15967"/>
                </a:lnTo>
                <a:cubicBezTo>
                  <a:pt x="6442" y="16247"/>
                  <a:pt x="6547" y="16971"/>
                  <a:pt x="6548" y="16971"/>
                </a:cubicBezTo>
                <a:cubicBezTo>
                  <a:pt x="6592" y="17343"/>
                  <a:pt x="6223" y="17890"/>
                  <a:pt x="6075" y="18092"/>
                </a:cubicBezTo>
                <a:cubicBezTo>
                  <a:pt x="5749" y="18463"/>
                  <a:pt x="5552" y="18940"/>
                  <a:pt x="5552" y="19460"/>
                </a:cubicBezTo>
                <a:cubicBezTo>
                  <a:pt x="5552" y="20642"/>
                  <a:pt x="6569" y="21600"/>
                  <a:pt x="7823" y="21600"/>
                </a:cubicBezTo>
                <a:cubicBezTo>
                  <a:pt x="9077" y="21600"/>
                  <a:pt x="10095" y="20642"/>
                  <a:pt x="10095" y="19460"/>
                </a:cubicBezTo>
                <a:cubicBezTo>
                  <a:pt x="10095" y="18976"/>
                  <a:pt x="9923" y="18530"/>
                  <a:pt x="9636" y="18172"/>
                </a:cubicBezTo>
                <a:lnTo>
                  <a:pt x="9634" y="18170"/>
                </a:lnTo>
                <a:cubicBezTo>
                  <a:pt x="9604" y="18133"/>
                  <a:pt x="9050" y="17422"/>
                  <a:pt x="9104" y="16971"/>
                </a:cubicBezTo>
                <a:cubicBezTo>
                  <a:pt x="9104" y="16971"/>
                  <a:pt x="9211" y="16247"/>
                  <a:pt x="9955" y="15967"/>
                </a:cubicBezTo>
                <a:lnTo>
                  <a:pt x="15373" y="15967"/>
                </a:lnTo>
                <a:cubicBezTo>
                  <a:pt x="15681" y="15967"/>
                  <a:pt x="15932" y="15717"/>
                  <a:pt x="15932" y="15411"/>
                </a:cubicBezTo>
                <a:lnTo>
                  <a:pt x="15932" y="9979"/>
                </a:lnTo>
                <a:cubicBezTo>
                  <a:pt x="16201" y="9201"/>
                  <a:pt x="16953" y="9092"/>
                  <a:pt x="16953" y="9092"/>
                </a:cubicBezTo>
                <a:cubicBezTo>
                  <a:pt x="17326" y="9047"/>
                  <a:pt x="17877" y="9415"/>
                  <a:pt x="18080" y="9562"/>
                </a:cubicBezTo>
                <a:cubicBezTo>
                  <a:pt x="18452" y="9888"/>
                  <a:pt x="18930" y="10084"/>
                  <a:pt x="19452" y="10084"/>
                </a:cubicBezTo>
                <a:cubicBezTo>
                  <a:pt x="20639" y="10084"/>
                  <a:pt x="21600" y="9070"/>
                  <a:pt x="21600" y="7820"/>
                </a:cubicBezTo>
                <a:cubicBezTo>
                  <a:pt x="21600" y="6571"/>
                  <a:pt x="20639" y="5559"/>
                  <a:pt x="19452" y="5559"/>
                </a:cubicBezTo>
                <a:cubicBezTo>
                  <a:pt x="18965" y="5559"/>
                  <a:pt x="18518" y="5731"/>
                  <a:pt x="18157" y="6018"/>
                </a:cubicBezTo>
                <a:lnTo>
                  <a:pt x="18157" y="6015"/>
                </a:lnTo>
                <a:cubicBezTo>
                  <a:pt x="18125" y="6041"/>
                  <a:pt x="17407" y="6598"/>
                  <a:pt x="16953" y="6544"/>
                </a:cubicBezTo>
                <a:cubicBezTo>
                  <a:pt x="16953" y="6544"/>
                  <a:pt x="16201" y="6436"/>
                  <a:pt x="15932" y="5658"/>
                </a:cubicBezTo>
                <a:lnTo>
                  <a:pt x="15932" y="5036"/>
                </a:lnTo>
                <a:lnTo>
                  <a:pt x="15932" y="557"/>
                </a:lnTo>
                <a:cubicBezTo>
                  <a:pt x="15932" y="250"/>
                  <a:pt x="15681" y="0"/>
                  <a:pt x="15373" y="0"/>
                </a:cubicBezTo>
                <a:lnTo>
                  <a:pt x="9592" y="0"/>
                </a:lnTo>
                <a:cubicBezTo>
                  <a:pt x="9174" y="329"/>
                  <a:pt x="9104" y="800"/>
                  <a:pt x="9104" y="800"/>
                </a:cubicBezTo>
                <a:cubicBezTo>
                  <a:pt x="9050" y="1253"/>
                  <a:pt x="9609" y="1969"/>
                  <a:pt x="9636" y="2001"/>
                </a:cubicBezTo>
                <a:lnTo>
                  <a:pt x="9634" y="2001"/>
                </a:lnTo>
                <a:cubicBezTo>
                  <a:pt x="9922" y="2360"/>
                  <a:pt x="10095" y="2804"/>
                  <a:pt x="10095" y="3289"/>
                </a:cubicBezTo>
                <a:cubicBezTo>
                  <a:pt x="10095" y="4471"/>
                  <a:pt x="9077" y="5431"/>
                  <a:pt x="7823" y="5431"/>
                </a:cubicBezTo>
                <a:cubicBezTo>
                  <a:pt x="6569" y="5431"/>
                  <a:pt x="5552" y="4471"/>
                  <a:pt x="5552" y="3289"/>
                </a:cubicBezTo>
                <a:cubicBezTo>
                  <a:pt x="5552" y="2769"/>
                  <a:pt x="5749" y="2294"/>
                  <a:pt x="6075" y="1924"/>
                </a:cubicBezTo>
                <a:cubicBezTo>
                  <a:pt x="6223" y="1721"/>
                  <a:pt x="6592" y="1172"/>
                  <a:pt x="6548" y="800"/>
                </a:cubicBezTo>
                <a:cubicBezTo>
                  <a:pt x="6548" y="800"/>
                  <a:pt x="6479" y="329"/>
                  <a:pt x="6062" y="0"/>
                </a:cubicBezTo>
                <a:lnTo>
                  <a:pt x="559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cap="all" sz="40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</a:p>
        </p:txBody>
      </p:sp>
      <p:sp>
        <p:nvSpPr>
          <p:cNvPr id="482" name="documents management system"/>
          <p:cNvSpPr txBox="1"/>
          <p:nvPr/>
        </p:nvSpPr>
        <p:spPr>
          <a:xfrm>
            <a:off x="9464803" y="7259473"/>
            <a:ext cx="770686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pPr/>
            <a:r>
              <a:t>documents management system</a:t>
            </a:r>
          </a:p>
        </p:txBody>
      </p:sp>
      <p:sp>
        <p:nvSpPr>
          <p:cNvPr id="483" name="Puzzle Piece"/>
          <p:cNvSpPr/>
          <p:nvPr/>
        </p:nvSpPr>
        <p:spPr>
          <a:xfrm>
            <a:off x="15044787" y="9312321"/>
            <a:ext cx="1616373" cy="9478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970" y="0"/>
                </a:moveTo>
                <a:cubicBezTo>
                  <a:pt x="4727" y="0"/>
                  <a:pt x="4529" y="339"/>
                  <a:pt x="4529" y="754"/>
                </a:cubicBezTo>
                <a:lnTo>
                  <a:pt x="4529" y="7491"/>
                </a:lnTo>
                <a:cubicBezTo>
                  <a:pt x="4382" y="8825"/>
                  <a:pt x="3672" y="8999"/>
                  <a:pt x="3672" y="8999"/>
                </a:cubicBezTo>
                <a:cubicBezTo>
                  <a:pt x="3377" y="9059"/>
                  <a:pt x="2943" y="8562"/>
                  <a:pt x="2783" y="8363"/>
                </a:cubicBezTo>
                <a:cubicBezTo>
                  <a:pt x="2489" y="7923"/>
                  <a:pt x="2110" y="7658"/>
                  <a:pt x="1698" y="7658"/>
                </a:cubicBezTo>
                <a:cubicBezTo>
                  <a:pt x="760" y="7658"/>
                  <a:pt x="0" y="9026"/>
                  <a:pt x="0" y="10717"/>
                </a:cubicBezTo>
                <a:cubicBezTo>
                  <a:pt x="0" y="12407"/>
                  <a:pt x="760" y="13778"/>
                  <a:pt x="1698" y="13778"/>
                </a:cubicBezTo>
                <a:cubicBezTo>
                  <a:pt x="2082" y="13778"/>
                  <a:pt x="2436" y="13545"/>
                  <a:pt x="2720" y="13157"/>
                </a:cubicBezTo>
                <a:lnTo>
                  <a:pt x="2720" y="13160"/>
                </a:lnTo>
                <a:cubicBezTo>
                  <a:pt x="2746" y="13124"/>
                  <a:pt x="3313" y="12370"/>
                  <a:pt x="3672" y="12443"/>
                </a:cubicBezTo>
                <a:cubicBezTo>
                  <a:pt x="3672" y="12443"/>
                  <a:pt x="4382" y="12617"/>
                  <a:pt x="4529" y="13951"/>
                </a:cubicBezTo>
                <a:lnTo>
                  <a:pt x="4529" y="20846"/>
                </a:lnTo>
                <a:cubicBezTo>
                  <a:pt x="4529" y="21260"/>
                  <a:pt x="4727" y="21600"/>
                  <a:pt x="4970" y="21600"/>
                </a:cubicBezTo>
                <a:lnTo>
                  <a:pt x="9322" y="21600"/>
                </a:lnTo>
                <a:cubicBezTo>
                  <a:pt x="9749" y="21162"/>
                  <a:pt x="9815" y="20388"/>
                  <a:pt x="9815" y="20388"/>
                </a:cubicBezTo>
                <a:cubicBezTo>
                  <a:pt x="9857" y="19778"/>
                  <a:pt x="9419" y="18814"/>
                  <a:pt x="9396" y="18765"/>
                </a:cubicBezTo>
                <a:lnTo>
                  <a:pt x="9394" y="18763"/>
                </a:lnTo>
                <a:cubicBezTo>
                  <a:pt x="9168" y="18278"/>
                  <a:pt x="9032" y="17676"/>
                  <a:pt x="9032" y="17022"/>
                </a:cubicBezTo>
                <a:cubicBezTo>
                  <a:pt x="9032" y="15422"/>
                  <a:pt x="9836" y="14124"/>
                  <a:pt x="10827" y="14124"/>
                </a:cubicBezTo>
                <a:cubicBezTo>
                  <a:pt x="11818" y="14124"/>
                  <a:pt x="12621" y="15422"/>
                  <a:pt x="12621" y="17022"/>
                </a:cubicBezTo>
                <a:cubicBezTo>
                  <a:pt x="12621" y="17724"/>
                  <a:pt x="12467" y="18368"/>
                  <a:pt x="12209" y="18869"/>
                </a:cubicBezTo>
                <a:cubicBezTo>
                  <a:pt x="12092" y="19143"/>
                  <a:pt x="11799" y="19886"/>
                  <a:pt x="11834" y="20388"/>
                </a:cubicBezTo>
                <a:cubicBezTo>
                  <a:pt x="11834" y="20388"/>
                  <a:pt x="11900" y="21162"/>
                  <a:pt x="12327" y="21600"/>
                </a:cubicBezTo>
                <a:lnTo>
                  <a:pt x="16679" y="21600"/>
                </a:lnTo>
                <a:cubicBezTo>
                  <a:pt x="16922" y="21600"/>
                  <a:pt x="17120" y="21261"/>
                  <a:pt x="17120" y="20846"/>
                </a:cubicBezTo>
                <a:lnTo>
                  <a:pt x="17120" y="13499"/>
                </a:lnTo>
                <a:cubicBezTo>
                  <a:pt x="17332" y="12447"/>
                  <a:pt x="17928" y="12299"/>
                  <a:pt x="17928" y="12299"/>
                </a:cubicBezTo>
                <a:cubicBezTo>
                  <a:pt x="18223" y="12239"/>
                  <a:pt x="18657" y="12736"/>
                  <a:pt x="18817" y="12935"/>
                </a:cubicBezTo>
                <a:cubicBezTo>
                  <a:pt x="19111" y="13375"/>
                  <a:pt x="19490" y="13640"/>
                  <a:pt x="19902" y="13640"/>
                </a:cubicBezTo>
                <a:cubicBezTo>
                  <a:pt x="20840" y="13640"/>
                  <a:pt x="21600" y="12272"/>
                  <a:pt x="21600" y="10581"/>
                </a:cubicBezTo>
                <a:cubicBezTo>
                  <a:pt x="21600" y="8891"/>
                  <a:pt x="20840" y="7519"/>
                  <a:pt x="19902" y="7519"/>
                </a:cubicBezTo>
                <a:cubicBezTo>
                  <a:pt x="19518" y="7519"/>
                  <a:pt x="19164" y="7753"/>
                  <a:pt x="18880" y="8141"/>
                </a:cubicBezTo>
                <a:lnTo>
                  <a:pt x="18880" y="8138"/>
                </a:lnTo>
                <a:cubicBezTo>
                  <a:pt x="18854" y="8174"/>
                  <a:pt x="18287" y="8928"/>
                  <a:pt x="17928" y="8855"/>
                </a:cubicBezTo>
                <a:cubicBezTo>
                  <a:pt x="17928" y="8855"/>
                  <a:pt x="17332" y="8707"/>
                  <a:pt x="17120" y="7655"/>
                </a:cubicBezTo>
                <a:lnTo>
                  <a:pt x="17120" y="6814"/>
                </a:lnTo>
                <a:lnTo>
                  <a:pt x="17120" y="754"/>
                </a:lnTo>
                <a:cubicBezTo>
                  <a:pt x="17120" y="340"/>
                  <a:pt x="16921" y="0"/>
                  <a:pt x="16678" y="0"/>
                </a:cubicBezTo>
                <a:lnTo>
                  <a:pt x="12109" y="0"/>
                </a:lnTo>
                <a:cubicBezTo>
                  <a:pt x="11780" y="445"/>
                  <a:pt x="11725" y="1085"/>
                  <a:pt x="11725" y="1085"/>
                </a:cubicBezTo>
                <a:cubicBezTo>
                  <a:pt x="11682" y="1697"/>
                  <a:pt x="12124" y="2664"/>
                  <a:pt x="12145" y="2708"/>
                </a:cubicBezTo>
                <a:lnTo>
                  <a:pt x="12142" y="2708"/>
                </a:lnTo>
                <a:cubicBezTo>
                  <a:pt x="12369" y="3193"/>
                  <a:pt x="12506" y="3796"/>
                  <a:pt x="12506" y="4452"/>
                </a:cubicBezTo>
                <a:cubicBezTo>
                  <a:pt x="12506" y="6051"/>
                  <a:pt x="11704" y="7347"/>
                  <a:pt x="10712" y="7347"/>
                </a:cubicBezTo>
                <a:cubicBezTo>
                  <a:pt x="9721" y="7347"/>
                  <a:pt x="8917" y="6051"/>
                  <a:pt x="8917" y="4452"/>
                </a:cubicBezTo>
                <a:cubicBezTo>
                  <a:pt x="8917" y="3749"/>
                  <a:pt x="9072" y="3103"/>
                  <a:pt x="9330" y="2601"/>
                </a:cubicBezTo>
                <a:cubicBezTo>
                  <a:pt x="9447" y="2328"/>
                  <a:pt x="9738" y="1588"/>
                  <a:pt x="9703" y="1085"/>
                </a:cubicBezTo>
                <a:cubicBezTo>
                  <a:pt x="9703" y="1085"/>
                  <a:pt x="9648" y="445"/>
                  <a:pt x="9318" y="0"/>
                </a:cubicBezTo>
                <a:lnTo>
                  <a:pt x="4970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cap="all" sz="40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</a:p>
        </p:txBody>
      </p:sp>
      <p:sp>
        <p:nvSpPr>
          <p:cNvPr id="484" name="invoicing"/>
          <p:cNvSpPr txBox="1"/>
          <p:nvPr/>
        </p:nvSpPr>
        <p:spPr>
          <a:xfrm>
            <a:off x="12717048" y="9386197"/>
            <a:ext cx="22382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pPr/>
            <a:r>
              <a:t>invoicing</a:t>
            </a:r>
          </a:p>
        </p:txBody>
      </p:sp>
      <p:sp>
        <p:nvSpPr>
          <p:cNvPr id="485" name="Puzzle Piece"/>
          <p:cNvSpPr/>
          <p:nvPr/>
        </p:nvSpPr>
        <p:spPr>
          <a:xfrm>
            <a:off x="16540297" y="8150428"/>
            <a:ext cx="875994" cy="8791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59" y="0"/>
                </a:moveTo>
                <a:cubicBezTo>
                  <a:pt x="251" y="0"/>
                  <a:pt x="0" y="250"/>
                  <a:pt x="0" y="557"/>
                </a:cubicBezTo>
                <a:lnTo>
                  <a:pt x="0" y="15411"/>
                </a:lnTo>
                <a:cubicBezTo>
                  <a:pt x="0" y="15717"/>
                  <a:pt x="251" y="15967"/>
                  <a:pt x="559" y="15967"/>
                </a:cubicBezTo>
                <a:lnTo>
                  <a:pt x="5699" y="15967"/>
                </a:lnTo>
                <a:cubicBezTo>
                  <a:pt x="6442" y="16247"/>
                  <a:pt x="6547" y="16971"/>
                  <a:pt x="6548" y="16971"/>
                </a:cubicBezTo>
                <a:cubicBezTo>
                  <a:pt x="6592" y="17343"/>
                  <a:pt x="6223" y="17890"/>
                  <a:pt x="6075" y="18092"/>
                </a:cubicBezTo>
                <a:cubicBezTo>
                  <a:pt x="5749" y="18463"/>
                  <a:pt x="5552" y="18940"/>
                  <a:pt x="5552" y="19460"/>
                </a:cubicBezTo>
                <a:cubicBezTo>
                  <a:pt x="5552" y="20642"/>
                  <a:pt x="6569" y="21600"/>
                  <a:pt x="7823" y="21600"/>
                </a:cubicBezTo>
                <a:cubicBezTo>
                  <a:pt x="9077" y="21600"/>
                  <a:pt x="10095" y="20642"/>
                  <a:pt x="10095" y="19460"/>
                </a:cubicBezTo>
                <a:cubicBezTo>
                  <a:pt x="10095" y="18976"/>
                  <a:pt x="9923" y="18530"/>
                  <a:pt x="9636" y="18172"/>
                </a:cubicBezTo>
                <a:lnTo>
                  <a:pt x="9634" y="18170"/>
                </a:lnTo>
                <a:cubicBezTo>
                  <a:pt x="9604" y="18133"/>
                  <a:pt x="9050" y="17422"/>
                  <a:pt x="9104" y="16971"/>
                </a:cubicBezTo>
                <a:cubicBezTo>
                  <a:pt x="9104" y="16971"/>
                  <a:pt x="9211" y="16247"/>
                  <a:pt x="9955" y="15967"/>
                </a:cubicBezTo>
                <a:lnTo>
                  <a:pt x="15373" y="15967"/>
                </a:lnTo>
                <a:cubicBezTo>
                  <a:pt x="15681" y="15967"/>
                  <a:pt x="15932" y="15717"/>
                  <a:pt x="15932" y="15411"/>
                </a:cubicBezTo>
                <a:lnTo>
                  <a:pt x="15932" y="9979"/>
                </a:lnTo>
                <a:cubicBezTo>
                  <a:pt x="16201" y="9201"/>
                  <a:pt x="16953" y="9092"/>
                  <a:pt x="16953" y="9092"/>
                </a:cubicBezTo>
                <a:cubicBezTo>
                  <a:pt x="17326" y="9047"/>
                  <a:pt x="17877" y="9415"/>
                  <a:pt x="18080" y="9562"/>
                </a:cubicBezTo>
                <a:cubicBezTo>
                  <a:pt x="18452" y="9888"/>
                  <a:pt x="18930" y="10084"/>
                  <a:pt x="19452" y="10084"/>
                </a:cubicBezTo>
                <a:cubicBezTo>
                  <a:pt x="20639" y="10084"/>
                  <a:pt x="21600" y="9070"/>
                  <a:pt x="21600" y="7820"/>
                </a:cubicBezTo>
                <a:cubicBezTo>
                  <a:pt x="21600" y="6571"/>
                  <a:pt x="20639" y="5559"/>
                  <a:pt x="19452" y="5559"/>
                </a:cubicBezTo>
                <a:cubicBezTo>
                  <a:pt x="18965" y="5559"/>
                  <a:pt x="18518" y="5731"/>
                  <a:pt x="18157" y="6018"/>
                </a:cubicBezTo>
                <a:lnTo>
                  <a:pt x="18157" y="6015"/>
                </a:lnTo>
                <a:cubicBezTo>
                  <a:pt x="18125" y="6041"/>
                  <a:pt x="17407" y="6598"/>
                  <a:pt x="16953" y="6544"/>
                </a:cubicBezTo>
                <a:cubicBezTo>
                  <a:pt x="16953" y="6544"/>
                  <a:pt x="16201" y="6436"/>
                  <a:pt x="15932" y="5658"/>
                </a:cubicBezTo>
                <a:lnTo>
                  <a:pt x="15932" y="5036"/>
                </a:lnTo>
                <a:lnTo>
                  <a:pt x="15932" y="557"/>
                </a:lnTo>
                <a:cubicBezTo>
                  <a:pt x="15932" y="250"/>
                  <a:pt x="15681" y="0"/>
                  <a:pt x="15373" y="0"/>
                </a:cubicBezTo>
                <a:lnTo>
                  <a:pt x="9592" y="0"/>
                </a:lnTo>
                <a:cubicBezTo>
                  <a:pt x="9174" y="329"/>
                  <a:pt x="9104" y="800"/>
                  <a:pt x="9104" y="800"/>
                </a:cubicBezTo>
                <a:cubicBezTo>
                  <a:pt x="9050" y="1253"/>
                  <a:pt x="9609" y="1969"/>
                  <a:pt x="9636" y="2001"/>
                </a:cubicBezTo>
                <a:lnTo>
                  <a:pt x="9634" y="2001"/>
                </a:lnTo>
                <a:cubicBezTo>
                  <a:pt x="9922" y="2360"/>
                  <a:pt x="10095" y="2804"/>
                  <a:pt x="10095" y="3289"/>
                </a:cubicBezTo>
                <a:cubicBezTo>
                  <a:pt x="10095" y="4471"/>
                  <a:pt x="9077" y="5431"/>
                  <a:pt x="7823" y="5431"/>
                </a:cubicBezTo>
                <a:cubicBezTo>
                  <a:pt x="6569" y="5431"/>
                  <a:pt x="5552" y="4471"/>
                  <a:pt x="5552" y="3289"/>
                </a:cubicBezTo>
                <a:cubicBezTo>
                  <a:pt x="5552" y="2769"/>
                  <a:pt x="5749" y="2294"/>
                  <a:pt x="6075" y="1924"/>
                </a:cubicBezTo>
                <a:cubicBezTo>
                  <a:pt x="6223" y="1721"/>
                  <a:pt x="6592" y="1172"/>
                  <a:pt x="6548" y="800"/>
                </a:cubicBezTo>
                <a:cubicBezTo>
                  <a:pt x="6548" y="800"/>
                  <a:pt x="6479" y="329"/>
                  <a:pt x="6062" y="0"/>
                </a:cubicBezTo>
                <a:lnTo>
                  <a:pt x="559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cap="all" sz="40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</a:p>
        </p:txBody>
      </p:sp>
      <p:sp>
        <p:nvSpPr>
          <p:cNvPr id="486" name="timecard, travel bills"/>
          <p:cNvSpPr txBox="1"/>
          <p:nvPr/>
        </p:nvSpPr>
        <p:spPr>
          <a:xfrm>
            <a:off x="11671816" y="8105019"/>
            <a:ext cx="4792473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pPr/>
            <a:r>
              <a:t>timecard, travel bills</a:t>
            </a:r>
          </a:p>
        </p:txBody>
      </p:sp>
      <p:sp>
        <p:nvSpPr>
          <p:cNvPr id="487" name="Puzzle Piece"/>
          <p:cNvSpPr/>
          <p:nvPr/>
        </p:nvSpPr>
        <p:spPr>
          <a:xfrm>
            <a:off x="19155381" y="5246485"/>
            <a:ext cx="1186557" cy="6958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970" y="0"/>
                </a:moveTo>
                <a:cubicBezTo>
                  <a:pt x="4727" y="0"/>
                  <a:pt x="4529" y="339"/>
                  <a:pt x="4529" y="754"/>
                </a:cubicBezTo>
                <a:lnTo>
                  <a:pt x="4529" y="7491"/>
                </a:lnTo>
                <a:cubicBezTo>
                  <a:pt x="4382" y="8825"/>
                  <a:pt x="3672" y="8999"/>
                  <a:pt x="3672" y="8999"/>
                </a:cubicBezTo>
                <a:cubicBezTo>
                  <a:pt x="3377" y="9059"/>
                  <a:pt x="2943" y="8562"/>
                  <a:pt x="2783" y="8363"/>
                </a:cubicBezTo>
                <a:cubicBezTo>
                  <a:pt x="2489" y="7923"/>
                  <a:pt x="2110" y="7658"/>
                  <a:pt x="1698" y="7658"/>
                </a:cubicBezTo>
                <a:cubicBezTo>
                  <a:pt x="760" y="7658"/>
                  <a:pt x="0" y="9026"/>
                  <a:pt x="0" y="10717"/>
                </a:cubicBezTo>
                <a:cubicBezTo>
                  <a:pt x="0" y="12407"/>
                  <a:pt x="760" y="13778"/>
                  <a:pt x="1698" y="13778"/>
                </a:cubicBezTo>
                <a:cubicBezTo>
                  <a:pt x="2082" y="13778"/>
                  <a:pt x="2436" y="13545"/>
                  <a:pt x="2720" y="13157"/>
                </a:cubicBezTo>
                <a:lnTo>
                  <a:pt x="2720" y="13160"/>
                </a:lnTo>
                <a:cubicBezTo>
                  <a:pt x="2746" y="13124"/>
                  <a:pt x="3313" y="12370"/>
                  <a:pt x="3672" y="12443"/>
                </a:cubicBezTo>
                <a:cubicBezTo>
                  <a:pt x="3672" y="12443"/>
                  <a:pt x="4382" y="12617"/>
                  <a:pt x="4529" y="13951"/>
                </a:cubicBezTo>
                <a:lnTo>
                  <a:pt x="4529" y="20846"/>
                </a:lnTo>
                <a:cubicBezTo>
                  <a:pt x="4529" y="21260"/>
                  <a:pt x="4727" y="21600"/>
                  <a:pt x="4970" y="21600"/>
                </a:cubicBezTo>
                <a:lnTo>
                  <a:pt x="9322" y="21600"/>
                </a:lnTo>
                <a:cubicBezTo>
                  <a:pt x="9749" y="21162"/>
                  <a:pt x="9815" y="20388"/>
                  <a:pt x="9815" y="20388"/>
                </a:cubicBezTo>
                <a:cubicBezTo>
                  <a:pt x="9857" y="19778"/>
                  <a:pt x="9419" y="18814"/>
                  <a:pt x="9396" y="18765"/>
                </a:cubicBezTo>
                <a:lnTo>
                  <a:pt x="9394" y="18763"/>
                </a:lnTo>
                <a:cubicBezTo>
                  <a:pt x="9168" y="18278"/>
                  <a:pt x="9032" y="17676"/>
                  <a:pt x="9032" y="17022"/>
                </a:cubicBezTo>
                <a:cubicBezTo>
                  <a:pt x="9032" y="15422"/>
                  <a:pt x="9836" y="14124"/>
                  <a:pt x="10827" y="14124"/>
                </a:cubicBezTo>
                <a:cubicBezTo>
                  <a:pt x="11818" y="14124"/>
                  <a:pt x="12621" y="15422"/>
                  <a:pt x="12621" y="17022"/>
                </a:cubicBezTo>
                <a:cubicBezTo>
                  <a:pt x="12621" y="17724"/>
                  <a:pt x="12467" y="18368"/>
                  <a:pt x="12209" y="18869"/>
                </a:cubicBezTo>
                <a:cubicBezTo>
                  <a:pt x="12092" y="19143"/>
                  <a:pt x="11799" y="19886"/>
                  <a:pt x="11834" y="20388"/>
                </a:cubicBezTo>
                <a:cubicBezTo>
                  <a:pt x="11834" y="20388"/>
                  <a:pt x="11900" y="21162"/>
                  <a:pt x="12327" y="21600"/>
                </a:cubicBezTo>
                <a:lnTo>
                  <a:pt x="16679" y="21600"/>
                </a:lnTo>
                <a:cubicBezTo>
                  <a:pt x="16922" y="21600"/>
                  <a:pt x="17120" y="21261"/>
                  <a:pt x="17120" y="20846"/>
                </a:cubicBezTo>
                <a:lnTo>
                  <a:pt x="17120" y="13499"/>
                </a:lnTo>
                <a:cubicBezTo>
                  <a:pt x="17332" y="12447"/>
                  <a:pt x="17928" y="12299"/>
                  <a:pt x="17928" y="12299"/>
                </a:cubicBezTo>
                <a:cubicBezTo>
                  <a:pt x="18223" y="12239"/>
                  <a:pt x="18657" y="12736"/>
                  <a:pt x="18817" y="12935"/>
                </a:cubicBezTo>
                <a:cubicBezTo>
                  <a:pt x="19111" y="13375"/>
                  <a:pt x="19490" y="13640"/>
                  <a:pt x="19902" y="13640"/>
                </a:cubicBezTo>
                <a:cubicBezTo>
                  <a:pt x="20840" y="13640"/>
                  <a:pt x="21600" y="12272"/>
                  <a:pt x="21600" y="10581"/>
                </a:cubicBezTo>
                <a:cubicBezTo>
                  <a:pt x="21600" y="8891"/>
                  <a:pt x="20840" y="7519"/>
                  <a:pt x="19902" y="7519"/>
                </a:cubicBezTo>
                <a:cubicBezTo>
                  <a:pt x="19518" y="7519"/>
                  <a:pt x="19164" y="7753"/>
                  <a:pt x="18880" y="8141"/>
                </a:cubicBezTo>
                <a:lnTo>
                  <a:pt x="18880" y="8138"/>
                </a:lnTo>
                <a:cubicBezTo>
                  <a:pt x="18854" y="8174"/>
                  <a:pt x="18287" y="8928"/>
                  <a:pt x="17928" y="8855"/>
                </a:cubicBezTo>
                <a:cubicBezTo>
                  <a:pt x="17928" y="8855"/>
                  <a:pt x="17332" y="8707"/>
                  <a:pt x="17120" y="7655"/>
                </a:cubicBezTo>
                <a:lnTo>
                  <a:pt x="17120" y="6814"/>
                </a:lnTo>
                <a:lnTo>
                  <a:pt x="17120" y="754"/>
                </a:lnTo>
                <a:cubicBezTo>
                  <a:pt x="17120" y="340"/>
                  <a:pt x="16921" y="0"/>
                  <a:pt x="16678" y="0"/>
                </a:cubicBezTo>
                <a:lnTo>
                  <a:pt x="12109" y="0"/>
                </a:lnTo>
                <a:cubicBezTo>
                  <a:pt x="11780" y="445"/>
                  <a:pt x="11725" y="1085"/>
                  <a:pt x="11725" y="1085"/>
                </a:cubicBezTo>
                <a:cubicBezTo>
                  <a:pt x="11682" y="1697"/>
                  <a:pt x="12124" y="2664"/>
                  <a:pt x="12145" y="2708"/>
                </a:cubicBezTo>
                <a:lnTo>
                  <a:pt x="12142" y="2708"/>
                </a:lnTo>
                <a:cubicBezTo>
                  <a:pt x="12369" y="3193"/>
                  <a:pt x="12506" y="3796"/>
                  <a:pt x="12506" y="4452"/>
                </a:cubicBezTo>
                <a:cubicBezTo>
                  <a:pt x="12506" y="6051"/>
                  <a:pt x="11704" y="7347"/>
                  <a:pt x="10712" y="7347"/>
                </a:cubicBezTo>
                <a:cubicBezTo>
                  <a:pt x="9721" y="7347"/>
                  <a:pt x="8917" y="6051"/>
                  <a:pt x="8917" y="4452"/>
                </a:cubicBezTo>
                <a:cubicBezTo>
                  <a:pt x="8917" y="3749"/>
                  <a:pt x="9072" y="3103"/>
                  <a:pt x="9330" y="2601"/>
                </a:cubicBezTo>
                <a:cubicBezTo>
                  <a:pt x="9447" y="2328"/>
                  <a:pt x="9738" y="1588"/>
                  <a:pt x="9703" y="1085"/>
                </a:cubicBezTo>
                <a:cubicBezTo>
                  <a:pt x="9703" y="1085"/>
                  <a:pt x="9648" y="445"/>
                  <a:pt x="9318" y="0"/>
                </a:cubicBezTo>
                <a:lnTo>
                  <a:pt x="497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cap="all" sz="40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</a:p>
        </p:txBody>
      </p:sp>
      <p:sp>
        <p:nvSpPr>
          <p:cNvPr id="488" name="manufacturing resource planning"/>
          <p:cNvSpPr txBox="1"/>
          <p:nvPr/>
        </p:nvSpPr>
        <p:spPr>
          <a:xfrm>
            <a:off x="12029389" y="4360428"/>
            <a:ext cx="7847077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pPr/>
            <a:r>
              <a:t>manufacturing resource planning</a:t>
            </a:r>
          </a:p>
        </p:txBody>
      </p:sp>
      <p:sp>
        <p:nvSpPr>
          <p:cNvPr id="489" name="Puzzle Piece"/>
          <p:cNvSpPr/>
          <p:nvPr/>
        </p:nvSpPr>
        <p:spPr>
          <a:xfrm>
            <a:off x="18379220" y="6129135"/>
            <a:ext cx="1186557" cy="6958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970" y="0"/>
                </a:moveTo>
                <a:cubicBezTo>
                  <a:pt x="4727" y="0"/>
                  <a:pt x="4529" y="339"/>
                  <a:pt x="4529" y="754"/>
                </a:cubicBezTo>
                <a:lnTo>
                  <a:pt x="4529" y="7491"/>
                </a:lnTo>
                <a:cubicBezTo>
                  <a:pt x="4382" y="8825"/>
                  <a:pt x="3672" y="8999"/>
                  <a:pt x="3672" y="8999"/>
                </a:cubicBezTo>
                <a:cubicBezTo>
                  <a:pt x="3377" y="9059"/>
                  <a:pt x="2943" y="8562"/>
                  <a:pt x="2783" y="8363"/>
                </a:cubicBezTo>
                <a:cubicBezTo>
                  <a:pt x="2489" y="7923"/>
                  <a:pt x="2110" y="7658"/>
                  <a:pt x="1698" y="7658"/>
                </a:cubicBezTo>
                <a:cubicBezTo>
                  <a:pt x="760" y="7658"/>
                  <a:pt x="0" y="9026"/>
                  <a:pt x="0" y="10717"/>
                </a:cubicBezTo>
                <a:cubicBezTo>
                  <a:pt x="0" y="12407"/>
                  <a:pt x="760" y="13778"/>
                  <a:pt x="1698" y="13778"/>
                </a:cubicBezTo>
                <a:cubicBezTo>
                  <a:pt x="2082" y="13778"/>
                  <a:pt x="2436" y="13545"/>
                  <a:pt x="2720" y="13157"/>
                </a:cubicBezTo>
                <a:lnTo>
                  <a:pt x="2720" y="13160"/>
                </a:lnTo>
                <a:cubicBezTo>
                  <a:pt x="2746" y="13124"/>
                  <a:pt x="3313" y="12370"/>
                  <a:pt x="3672" y="12443"/>
                </a:cubicBezTo>
                <a:cubicBezTo>
                  <a:pt x="3672" y="12443"/>
                  <a:pt x="4382" y="12617"/>
                  <a:pt x="4529" y="13951"/>
                </a:cubicBezTo>
                <a:lnTo>
                  <a:pt x="4529" y="20846"/>
                </a:lnTo>
                <a:cubicBezTo>
                  <a:pt x="4529" y="21260"/>
                  <a:pt x="4727" y="21600"/>
                  <a:pt x="4970" y="21600"/>
                </a:cubicBezTo>
                <a:lnTo>
                  <a:pt x="9322" y="21600"/>
                </a:lnTo>
                <a:cubicBezTo>
                  <a:pt x="9749" y="21162"/>
                  <a:pt x="9815" y="20388"/>
                  <a:pt x="9815" y="20388"/>
                </a:cubicBezTo>
                <a:cubicBezTo>
                  <a:pt x="9857" y="19778"/>
                  <a:pt x="9419" y="18814"/>
                  <a:pt x="9396" y="18765"/>
                </a:cubicBezTo>
                <a:lnTo>
                  <a:pt x="9394" y="18763"/>
                </a:lnTo>
                <a:cubicBezTo>
                  <a:pt x="9168" y="18278"/>
                  <a:pt x="9032" y="17676"/>
                  <a:pt x="9032" y="17022"/>
                </a:cubicBezTo>
                <a:cubicBezTo>
                  <a:pt x="9032" y="15422"/>
                  <a:pt x="9836" y="14124"/>
                  <a:pt x="10827" y="14124"/>
                </a:cubicBezTo>
                <a:cubicBezTo>
                  <a:pt x="11818" y="14124"/>
                  <a:pt x="12621" y="15422"/>
                  <a:pt x="12621" y="17022"/>
                </a:cubicBezTo>
                <a:cubicBezTo>
                  <a:pt x="12621" y="17724"/>
                  <a:pt x="12467" y="18368"/>
                  <a:pt x="12209" y="18869"/>
                </a:cubicBezTo>
                <a:cubicBezTo>
                  <a:pt x="12092" y="19143"/>
                  <a:pt x="11799" y="19886"/>
                  <a:pt x="11834" y="20388"/>
                </a:cubicBezTo>
                <a:cubicBezTo>
                  <a:pt x="11834" y="20388"/>
                  <a:pt x="11900" y="21162"/>
                  <a:pt x="12327" y="21600"/>
                </a:cubicBezTo>
                <a:lnTo>
                  <a:pt x="16679" y="21600"/>
                </a:lnTo>
                <a:cubicBezTo>
                  <a:pt x="16922" y="21600"/>
                  <a:pt x="17120" y="21261"/>
                  <a:pt x="17120" y="20846"/>
                </a:cubicBezTo>
                <a:lnTo>
                  <a:pt x="17120" y="13499"/>
                </a:lnTo>
                <a:cubicBezTo>
                  <a:pt x="17332" y="12447"/>
                  <a:pt x="17928" y="12299"/>
                  <a:pt x="17928" y="12299"/>
                </a:cubicBezTo>
                <a:cubicBezTo>
                  <a:pt x="18223" y="12239"/>
                  <a:pt x="18657" y="12736"/>
                  <a:pt x="18817" y="12935"/>
                </a:cubicBezTo>
                <a:cubicBezTo>
                  <a:pt x="19111" y="13375"/>
                  <a:pt x="19490" y="13640"/>
                  <a:pt x="19902" y="13640"/>
                </a:cubicBezTo>
                <a:cubicBezTo>
                  <a:pt x="20840" y="13640"/>
                  <a:pt x="21600" y="12272"/>
                  <a:pt x="21600" y="10581"/>
                </a:cubicBezTo>
                <a:cubicBezTo>
                  <a:pt x="21600" y="8891"/>
                  <a:pt x="20840" y="7519"/>
                  <a:pt x="19902" y="7519"/>
                </a:cubicBezTo>
                <a:cubicBezTo>
                  <a:pt x="19518" y="7519"/>
                  <a:pt x="19164" y="7753"/>
                  <a:pt x="18880" y="8141"/>
                </a:cubicBezTo>
                <a:lnTo>
                  <a:pt x="18880" y="8138"/>
                </a:lnTo>
                <a:cubicBezTo>
                  <a:pt x="18854" y="8174"/>
                  <a:pt x="18287" y="8928"/>
                  <a:pt x="17928" y="8855"/>
                </a:cubicBezTo>
                <a:cubicBezTo>
                  <a:pt x="17928" y="8855"/>
                  <a:pt x="17332" y="8707"/>
                  <a:pt x="17120" y="7655"/>
                </a:cubicBezTo>
                <a:lnTo>
                  <a:pt x="17120" y="6814"/>
                </a:lnTo>
                <a:lnTo>
                  <a:pt x="17120" y="754"/>
                </a:lnTo>
                <a:cubicBezTo>
                  <a:pt x="17120" y="340"/>
                  <a:pt x="16921" y="0"/>
                  <a:pt x="16678" y="0"/>
                </a:cubicBezTo>
                <a:lnTo>
                  <a:pt x="12109" y="0"/>
                </a:lnTo>
                <a:cubicBezTo>
                  <a:pt x="11780" y="445"/>
                  <a:pt x="11725" y="1085"/>
                  <a:pt x="11725" y="1085"/>
                </a:cubicBezTo>
                <a:cubicBezTo>
                  <a:pt x="11682" y="1697"/>
                  <a:pt x="12124" y="2664"/>
                  <a:pt x="12145" y="2708"/>
                </a:cubicBezTo>
                <a:lnTo>
                  <a:pt x="12142" y="2708"/>
                </a:lnTo>
                <a:cubicBezTo>
                  <a:pt x="12369" y="3193"/>
                  <a:pt x="12506" y="3796"/>
                  <a:pt x="12506" y="4452"/>
                </a:cubicBezTo>
                <a:cubicBezTo>
                  <a:pt x="12506" y="6051"/>
                  <a:pt x="11704" y="7347"/>
                  <a:pt x="10712" y="7347"/>
                </a:cubicBezTo>
                <a:cubicBezTo>
                  <a:pt x="9721" y="7347"/>
                  <a:pt x="8917" y="6051"/>
                  <a:pt x="8917" y="4452"/>
                </a:cubicBezTo>
                <a:cubicBezTo>
                  <a:pt x="8917" y="3749"/>
                  <a:pt x="9072" y="3103"/>
                  <a:pt x="9330" y="2601"/>
                </a:cubicBezTo>
                <a:cubicBezTo>
                  <a:pt x="9447" y="2328"/>
                  <a:pt x="9738" y="1588"/>
                  <a:pt x="9703" y="1085"/>
                </a:cubicBezTo>
                <a:cubicBezTo>
                  <a:pt x="9703" y="1085"/>
                  <a:pt x="9648" y="445"/>
                  <a:pt x="9318" y="0"/>
                </a:cubicBezTo>
                <a:lnTo>
                  <a:pt x="497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cap="all" sz="40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</a:p>
        </p:txBody>
      </p:sp>
      <p:sp>
        <p:nvSpPr>
          <p:cNvPr id="490" name="master production schedule"/>
          <p:cNvSpPr txBox="1"/>
          <p:nvPr/>
        </p:nvSpPr>
        <p:spPr>
          <a:xfrm>
            <a:off x="13960434" y="3573633"/>
            <a:ext cx="664768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pPr/>
            <a:r>
              <a:t>master production schedule</a:t>
            </a:r>
          </a:p>
        </p:txBody>
      </p:sp>
      <p:sp>
        <p:nvSpPr>
          <p:cNvPr id="491" name="Puzzle Piece"/>
          <p:cNvSpPr/>
          <p:nvPr/>
        </p:nvSpPr>
        <p:spPr>
          <a:xfrm>
            <a:off x="20051531" y="4475938"/>
            <a:ext cx="1186556" cy="6958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970" y="0"/>
                </a:moveTo>
                <a:cubicBezTo>
                  <a:pt x="4727" y="0"/>
                  <a:pt x="4529" y="339"/>
                  <a:pt x="4529" y="754"/>
                </a:cubicBezTo>
                <a:lnTo>
                  <a:pt x="4529" y="7491"/>
                </a:lnTo>
                <a:cubicBezTo>
                  <a:pt x="4382" y="8825"/>
                  <a:pt x="3672" y="8999"/>
                  <a:pt x="3672" y="8999"/>
                </a:cubicBezTo>
                <a:cubicBezTo>
                  <a:pt x="3377" y="9059"/>
                  <a:pt x="2943" y="8562"/>
                  <a:pt x="2783" y="8363"/>
                </a:cubicBezTo>
                <a:cubicBezTo>
                  <a:pt x="2489" y="7923"/>
                  <a:pt x="2110" y="7658"/>
                  <a:pt x="1698" y="7658"/>
                </a:cubicBezTo>
                <a:cubicBezTo>
                  <a:pt x="760" y="7658"/>
                  <a:pt x="0" y="9026"/>
                  <a:pt x="0" y="10717"/>
                </a:cubicBezTo>
                <a:cubicBezTo>
                  <a:pt x="0" y="12407"/>
                  <a:pt x="760" y="13778"/>
                  <a:pt x="1698" y="13778"/>
                </a:cubicBezTo>
                <a:cubicBezTo>
                  <a:pt x="2082" y="13778"/>
                  <a:pt x="2436" y="13545"/>
                  <a:pt x="2720" y="13157"/>
                </a:cubicBezTo>
                <a:lnTo>
                  <a:pt x="2720" y="13160"/>
                </a:lnTo>
                <a:cubicBezTo>
                  <a:pt x="2746" y="13124"/>
                  <a:pt x="3313" y="12370"/>
                  <a:pt x="3672" y="12443"/>
                </a:cubicBezTo>
                <a:cubicBezTo>
                  <a:pt x="3672" y="12443"/>
                  <a:pt x="4382" y="12617"/>
                  <a:pt x="4529" y="13951"/>
                </a:cubicBezTo>
                <a:lnTo>
                  <a:pt x="4529" y="20846"/>
                </a:lnTo>
                <a:cubicBezTo>
                  <a:pt x="4529" y="21260"/>
                  <a:pt x="4727" y="21600"/>
                  <a:pt x="4970" y="21600"/>
                </a:cubicBezTo>
                <a:lnTo>
                  <a:pt x="9322" y="21600"/>
                </a:lnTo>
                <a:cubicBezTo>
                  <a:pt x="9749" y="21162"/>
                  <a:pt x="9815" y="20388"/>
                  <a:pt x="9815" y="20388"/>
                </a:cubicBezTo>
                <a:cubicBezTo>
                  <a:pt x="9857" y="19778"/>
                  <a:pt x="9419" y="18814"/>
                  <a:pt x="9396" y="18765"/>
                </a:cubicBezTo>
                <a:lnTo>
                  <a:pt x="9394" y="18763"/>
                </a:lnTo>
                <a:cubicBezTo>
                  <a:pt x="9168" y="18278"/>
                  <a:pt x="9032" y="17676"/>
                  <a:pt x="9032" y="17022"/>
                </a:cubicBezTo>
                <a:cubicBezTo>
                  <a:pt x="9032" y="15422"/>
                  <a:pt x="9836" y="14124"/>
                  <a:pt x="10827" y="14124"/>
                </a:cubicBezTo>
                <a:cubicBezTo>
                  <a:pt x="11818" y="14124"/>
                  <a:pt x="12621" y="15422"/>
                  <a:pt x="12621" y="17022"/>
                </a:cubicBezTo>
                <a:cubicBezTo>
                  <a:pt x="12621" y="17724"/>
                  <a:pt x="12467" y="18368"/>
                  <a:pt x="12209" y="18869"/>
                </a:cubicBezTo>
                <a:cubicBezTo>
                  <a:pt x="12092" y="19143"/>
                  <a:pt x="11799" y="19886"/>
                  <a:pt x="11834" y="20388"/>
                </a:cubicBezTo>
                <a:cubicBezTo>
                  <a:pt x="11834" y="20388"/>
                  <a:pt x="11900" y="21162"/>
                  <a:pt x="12327" y="21600"/>
                </a:cubicBezTo>
                <a:lnTo>
                  <a:pt x="16679" y="21600"/>
                </a:lnTo>
                <a:cubicBezTo>
                  <a:pt x="16922" y="21600"/>
                  <a:pt x="17120" y="21261"/>
                  <a:pt x="17120" y="20846"/>
                </a:cubicBezTo>
                <a:lnTo>
                  <a:pt x="17120" y="13499"/>
                </a:lnTo>
                <a:cubicBezTo>
                  <a:pt x="17332" y="12447"/>
                  <a:pt x="17928" y="12299"/>
                  <a:pt x="17928" y="12299"/>
                </a:cubicBezTo>
                <a:cubicBezTo>
                  <a:pt x="18223" y="12239"/>
                  <a:pt x="18657" y="12736"/>
                  <a:pt x="18817" y="12935"/>
                </a:cubicBezTo>
                <a:cubicBezTo>
                  <a:pt x="19111" y="13375"/>
                  <a:pt x="19490" y="13640"/>
                  <a:pt x="19902" y="13640"/>
                </a:cubicBezTo>
                <a:cubicBezTo>
                  <a:pt x="20840" y="13640"/>
                  <a:pt x="21600" y="12272"/>
                  <a:pt x="21600" y="10581"/>
                </a:cubicBezTo>
                <a:cubicBezTo>
                  <a:pt x="21600" y="8891"/>
                  <a:pt x="20840" y="7519"/>
                  <a:pt x="19902" y="7519"/>
                </a:cubicBezTo>
                <a:cubicBezTo>
                  <a:pt x="19518" y="7519"/>
                  <a:pt x="19164" y="7753"/>
                  <a:pt x="18880" y="8141"/>
                </a:cubicBezTo>
                <a:lnTo>
                  <a:pt x="18880" y="8138"/>
                </a:lnTo>
                <a:cubicBezTo>
                  <a:pt x="18854" y="8174"/>
                  <a:pt x="18287" y="8928"/>
                  <a:pt x="17928" y="8855"/>
                </a:cubicBezTo>
                <a:cubicBezTo>
                  <a:pt x="17928" y="8855"/>
                  <a:pt x="17332" y="8707"/>
                  <a:pt x="17120" y="7655"/>
                </a:cubicBezTo>
                <a:lnTo>
                  <a:pt x="17120" y="6814"/>
                </a:lnTo>
                <a:lnTo>
                  <a:pt x="17120" y="754"/>
                </a:lnTo>
                <a:cubicBezTo>
                  <a:pt x="17120" y="340"/>
                  <a:pt x="16921" y="0"/>
                  <a:pt x="16678" y="0"/>
                </a:cubicBezTo>
                <a:lnTo>
                  <a:pt x="12109" y="0"/>
                </a:lnTo>
                <a:cubicBezTo>
                  <a:pt x="11780" y="445"/>
                  <a:pt x="11725" y="1085"/>
                  <a:pt x="11725" y="1085"/>
                </a:cubicBezTo>
                <a:cubicBezTo>
                  <a:pt x="11682" y="1697"/>
                  <a:pt x="12124" y="2664"/>
                  <a:pt x="12145" y="2708"/>
                </a:cubicBezTo>
                <a:lnTo>
                  <a:pt x="12142" y="2708"/>
                </a:lnTo>
                <a:cubicBezTo>
                  <a:pt x="12369" y="3193"/>
                  <a:pt x="12506" y="3796"/>
                  <a:pt x="12506" y="4452"/>
                </a:cubicBezTo>
                <a:cubicBezTo>
                  <a:pt x="12506" y="6051"/>
                  <a:pt x="11704" y="7347"/>
                  <a:pt x="10712" y="7347"/>
                </a:cubicBezTo>
                <a:cubicBezTo>
                  <a:pt x="9721" y="7347"/>
                  <a:pt x="8917" y="6051"/>
                  <a:pt x="8917" y="4452"/>
                </a:cubicBezTo>
                <a:cubicBezTo>
                  <a:pt x="8917" y="3749"/>
                  <a:pt x="9072" y="3103"/>
                  <a:pt x="9330" y="2601"/>
                </a:cubicBezTo>
                <a:cubicBezTo>
                  <a:pt x="9447" y="2328"/>
                  <a:pt x="9738" y="1588"/>
                  <a:pt x="9703" y="1085"/>
                </a:cubicBezTo>
                <a:cubicBezTo>
                  <a:pt x="9703" y="1085"/>
                  <a:pt x="9648" y="445"/>
                  <a:pt x="9318" y="0"/>
                </a:cubicBezTo>
                <a:lnTo>
                  <a:pt x="497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cap="all" sz="40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</a:p>
        </p:txBody>
      </p:sp>
      <p:sp>
        <p:nvSpPr>
          <p:cNvPr id="492" name="Puzzle Piece"/>
          <p:cNvSpPr/>
          <p:nvPr/>
        </p:nvSpPr>
        <p:spPr>
          <a:xfrm>
            <a:off x="20740642" y="3573633"/>
            <a:ext cx="1186557" cy="6958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970" y="0"/>
                </a:moveTo>
                <a:cubicBezTo>
                  <a:pt x="4727" y="0"/>
                  <a:pt x="4529" y="339"/>
                  <a:pt x="4529" y="754"/>
                </a:cubicBezTo>
                <a:lnTo>
                  <a:pt x="4529" y="7491"/>
                </a:lnTo>
                <a:cubicBezTo>
                  <a:pt x="4382" y="8825"/>
                  <a:pt x="3672" y="8999"/>
                  <a:pt x="3672" y="8999"/>
                </a:cubicBezTo>
                <a:cubicBezTo>
                  <a:pt x="3377" y="9059"/>
                  <a:pt x="2943" y="8562"/>
                  <a:pt x="2783" y="8363"/>
                </a:cubicBezTo>
                <a:cubicBezTo>
                  <a:pt x="2489" y="7923"/>
                  <a:pt x="2110" y="7658"/>
                  <a:pt x="1698" y="7658"/>
                </a:cubicBezTo>
                <a:cubicBezTo>
                  <a:pt x="760" y="7658"/>
                  <a:pt x="0" y="9026"/>
                  <a:pt x="0" y="10717"/>
                </a:cubicBezTo>
                <a:cubicBezTo>
                  <a:pt x="0" y="12407"/>
                  <a:pt x="760" y="13778"/>
                  <a:pt x="1698" y="13778"/>
                </a:cubicBezTo>
                <a:cubicBezTo>
                  <a:pt x="2082" y="13778"/>
                  <a:pt x="2436" y="13545"/>
                  <a:pt x="2720" y="13157"/>
                </a:cubicBezTo>
                <a:lnTo>
                  <a:pt x="2720" y="13160"/>
                </a:lnTo>
                <a:cubicBezTo>
                  <a:pt x="2746" y="13124"/>
                  <a:pt x="3313" y="12370"/>
                  <a:pt x="3672" y="12443"/>
                </a:cubicBezTo>
                <a:cubicBezTo>
                  <a:pt x="3672" y="12443"/>
                  <a:pt x="4382" y="12617"/>
                  <a:pt x="4529" y="13951"/>
                </a:cubicBezTo>
                <a:lnTo>
                  <a:pt x="4529" y="20846"/>
                </a:lnTo>
                <a:cubicBezTo>
                  <a:pt x="4529" y="21260"/>
                  <a:pt x="4727" y="21600"/>
                  <a:pt x="4970" y="21600"/>
                </a:cubicBezTo>
                <a:lnTo>
                  <a:pt x="9322" y="21600"/>
                </a:lnTo>
                <a:cubicBezTo>
                  <a:pt x="9749" y="21162"/>
                  <a:pt x="9815" y="20388"/>
                  <a:pt x="9815" y="20388"/>
                </a:cubicBezTo>
                <a:cubicBezTo>
                  <a:pt x="9857" y="19778"/>
                  <a:pt x="9419" y="18814"/>
                  <a:pt x="9396" y="18765"/>
                </a:cubicBezTo>
                <a:lnTo>
                  <a:pt x="9394" y="18763"/>
                </a:lnTo>
                <a:cubicBezTo>
                  <a:pt x="9168" y="18278"/>
                  <a:pt x="9032" y="17676"/>
                  <a:pt x="9032" y="17022"/>
                </a:cubicBezTo>
                <a:cubicBezTo>
                  <a:pt x="9032" y="15422"/>
                  <a:pt x="9836" y="14124"/>
                  <a:pt x="10827" y="14124"/>
                </a:cubicBezTo>
                <a:cubicBezTo>
                  <a:pt x="11818" y="14124"/>
                  <a:pt x="12621" y="15422"/>
                  <a:pt x="12621" y="17022"/>
                </a:cubicBezTo>
                <a:cubicBezTo>
                  <a:pt x="12621" y="17724"/>
                  <a:pt x="12467" y="18368"/>
                  <a:pt x="12209" y="18869"/>
                </a:cubicBezTo>
                <a:cubicBezTo>
                  <a:pt x="12092" y="19143"/>
                  <a:pt x="11799" y="19886"/>
                  <a:pt x="11834" y="20388"/>
                </a:cubicBezTo>
                <a:cubicBezTo>
                  <a:pt x="11834" y="20388"/>
                  <a:pt x="11900" y="21162"/>
                  <a:pt x="12327" y="21600"/>
                </a:cubicBezTo>
                <a:lnTo>
                  <a:pt x="16679" y="21600"/>
                </a:lnTo>
                <a:cubicBezTo>
                  <a:pt x="16922" y="21600"/>
                  <a:pt x="17120" y="21261"/>
                  <a:pt x="17120" y="20846"/>
                </a:cubicBezTo>
                <a:lnTo>
                  <a:pt x="17120" y="13499"/>
                </a:lnTo>
                <a:cubicBezTo>
                  <a:pt x="17332" y="12447"/>
                  <a:pt x="17928" y="12299"/>
                  <a:pt x="17928" y="12299"/>
                </a:cubicBezTo>
                <a:cubicBezTo>
                  <a:pt x="18223" y="12239"/>
                  <a:pt x="18657" y="12736"/>
                  <a:pt x="18817" y="12935"/>
                </a:cubicBezTo>
                <a:cubicBezTo>
                  <a:pt x="19111" y="13375"/>
                  <a:pt x="19490" y="13640"/>
                  <a:pt x="19902" y="13640"/>
                </a:cubicBezTo>
                <a:cubicBezTo>
                  <a:pt x="20840" y="13640"/>
                  <a:pt x="21600" y="12272"/>
                  <a:pt x="21600" y="10581"/>
                </a:cubicBezTo>
                <a:cubicBezTo>
                  <a:pt x="21600" y="8891"/>
                  <a:pt x="20840" y="7519"/>
                  <a:pt x="19902" y="7519"/>
                </a:cubicBezTo>
                <a:cubicBezTo>
                  <a:pt x="19518" y="7519"/>
                  <a:pt x="19164" y="7753"/>
                  <a:pt x="18880" y="8141"/>
                </a:cubicBezTo>
                <a:lnTo>
                  <a:pt x="18880" y="8138"/>
                </a:lnTo>
                <a:cubicBezTo>
                  <a:pt x="18854" y="8174"/>
                  <a:pt x="18287" y="8928"/>
                  <a:pt x="17928" y="8855"/>
                </a:cubicBezTo>
                <a:cubicBezTo>
                  <a:pt x="17928" y="8855"/>
                  <a:pt x="17332" y="8707"/>
                  <a:pt x="17120" y="7655"/>
                </a:cubicBezTo>
                <a:lnTo>
                  <a:pt x="17120" y="6814"/>
                </a:lnTo>
                <a:lnTo>
                  <a:pt x="17120" y="754"/>
                </a:lnTo>
                <a:cubicBezTo>
                  <a:pt x="17120" y="340"/>
                  <a:pt x="16921" y="0"/>
                  <a:pt x="16678" y="0"/>
                </a:cubicBezTo>
                <a:lnTo>
                  <a:pt x="12109" y="0"/>
                </a:lnTo>
                <a:cubicBezTo>
                  <a:pt x="11780" y="445"/>
                  <a:pt x="11725" y="1085"/>
                  <a:pt x="11725" y="1085"/>
                </a:cubicBezTo>
                <a:cubicBezTo>
                  <a:pt x="11682" y="1697"/>
                  <a:pt x="12124" y="2664"/>
                  <a:pt x="12145" y="2708"/>
                </a:cubicBezTo>
                <a:lnTo>
                  <a:pt x="12142" y="2708"/>
                </a:lnTo>
                <a:cubicBezTo>
                  <a:pt x="12369" y="3193"/>
                  <a:pt x="12506" y="3796"/>
                  <a:pt x="12506" y="4452"/>
                </a:cubicBezTo>
                <a:cubicBezTo>
                  <a:pt x="12506" y="6051"/>
                  <a:pt x="11704" y="7347"/>
                  <a:pt x="10712" y="7347"/>
                </a:cubicBezTo>
                <a:cubicBezTo>
                  <a:pt x="9721" y="7347"/>
                  <a:pt x="8917" y="6051"/>
                  <a:pt x="8917" y="4452"/>
                </a:cubicBezTo>
                <a:cubicBezTo>
                  <a:pt x="8917" y="3749"/>
                  <a:pt x="9072" y="3103"/>
                  <a:pt x="9330" y="2601"/>
                </a:cubicBezTo>
                <a:cubicBezTo>
                  <a:pt x="9447" y="2328"/>
                  <a:pt x="9738" y="1588"/>
                  <a:pt x="9703" y="1085"/>
                </a:cubicBezTo>
                <a:cubicBezTo>
                  <a:pt x="9703" y="1085"/>
                  <a:pt x="9648" y="445"/>
                  <a:pt x="9318" y="0"/>
                </a:cubicBezTo>
                <a:lnTo>
                  <a:pt x="497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cap="all" sz="40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</a:p>
        </p:txBody>
      </p:sp>
      <p:pic>
        <p:nvPicPr>
          <p:cNvPr id="493" name="50.jpeg" descr="50.jpe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2326356" y="3496843"/>
            <a:ext cx="1570072" cy="849383"/>
          </a:xfrm>
          <a:prstGeom prst="rect">
            <a:avLst/>
          </a:prstGeom>
          <a:ln w="12700">
            <a:miter lim="400000"/>
          </a:ln>
        </p:spPr>
      </p:pic>
      <p:sp>
        <p:nvSpPr>
          <p:cNvPr id="494" name="inventory control, wip"/>
          <p:cNvSpPr txBox="1"/>
          <p:nvPr/>
        </p:nvSpPr>
        <p:spPr>
          <a:xfrm>
            <a:off x="13614651" y="5206626"/>
            <a:ext cx="5158741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pPr/>
            <a:r>
              <a:t>inventory control, wip</a:t>
            </a:r>
          </a:p>
        </p:txBody>
      </p:sp>
      <p:sp>
        <p:nvSpPr>
          <p:cNvPr id="495" name="bill of materials"/>
          <p:cNvSpPr txBox="1"/>
          <p:nvPr/>
        </p:nvSpPr>
        <p:spPr>
          <a:xfrm>
            <a:off x="14410610" y="6076987"/>
            <a:ext cx="3694177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pPr/>
            <a:r>
              <a:t>bill of materials</a:t>
            </a:r>
          </a:p>
        </p:txBody>
      </p:sp>
      <p:sp>
        <p:nvSpPr>
          <p:cNvPr id="496" name="Oval"/>
          <p:cNvSpPr/>
          <p:nvPr/>
        </p:nvSpPr>
        <p:spPr>
          <a:xfrm>
            <a:off x="11557000" y="2788169"/>
            <a:ext cx="10620401" cy="4419457"/>
          </a:xfrm>
          <a:prstGeom prst="ellipse">
            <a:avLst/>
          </a:prstGeom>
          <a:ln w="38100">
            <a:solidFill>
              <a:schemeClr val="accent3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cap="all" sz="40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</a:p>
        </p:txBody>
      </p:sp>
      <p:sp>
        <p:nvSpPr>
          <p:cNvPr id="497" name="Local support, reseller"/>
          <p:cNvSpPr txBox="1"/>
          <p:nvPr/>
        </p:nvSpPr>
        <p:spPr>
          <a:xfrm>
            <a:off x="13970641" y="1872188"/>
            <a:ext cx="6015306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600">
                <a:solidFill>
                  <a:schemeClr val="accent3"/>
                </a:solidFill>
              </a:defRPr>
            </a:lvl1pPr>
          </a:lstStyle>
          <a:p>
            <a:pPr/>
            <a:r>
              <a:t>Local support, reseller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The Problem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Problem</a:t>
            </a:r>
          </a:p>
        </p:txBody>
      </p:sp>
      <p:sp>
        <p:nvSpPr>
          <p:cNvPr id="506" name="unique featur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85165">
              <a:spcBef>
                <a:spcPts val="3200"/>
              </a:spcBef>
              <a:defRPr sz="7221"/>
            </a:lvl1pPr>
          </a:lstStyle>
          <a:p>
            <a:pPr/>
            <a:r>
              <a:t>unique features</a:t>
            </a:r>
          </a:p>
        </p:txBody>
      </p:sp>
      <p:sp>
        <p:nvSpPr>
          <p:cNvPr id="507" name="Users can create their own content…"/>
          <p:cNvSpPr txBox="1"/>
          <p:nvPr>
            <p:ph type="body" sz="half" idx="1"/>
          </p:nvPr>
        </p:nvSpPr>
        <p:spPr>
          <a:xfrm>
            <a:off x="762000" y="3860800"/>
            <a:ext cx="10058643" cy="8585200"/>
          </a:xfrm>
          <a:prstGeom prst="rect">
            <a:avLst/>
          </a:prstGeom>
        </p:spPr>
        <p:txBody>
          <a:bodyPr/>
          <a:lstStyle/>
          <a:p>
            <a:pPr/>
            <a:r>
              <a:t>Users can create their own content</a:t>
            </a:r>
          </a:p>
          <a:p>
            <a:pPr lvl="1"/>
            <a:r>
              <a:t>translations, forms, reports, graphs</a:t>
            </a:r>
          </a:p>
          <a:p>
            <a:pPr lvl="1"/>
            <a:r>
              <a:t>create new databases</a:t>
            </a:r>
          </a:p>
          <a:p>
            <a:pPr lvl="1"/>
            <a:r>
              <a:t>add-ons</a:t>
            </a:r>
          </a:p>
          <a:p>
            <a:pPr lvl="1"/>
            <a:r>
              <a:t>sell added-value content in marketplace</a:t>
            </a:r>
          </a:p>
        </p:txBody>
      </p:sp>
      <p:pic>
        <p:nvPicPr>
          <p:cNvPr id="508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5357" r="0" b="12448"/>
          <a:stretch>
            <a:fillRect/>
          </a:stretch>
        </p:blipFill>
        <p:spPr>
          <a:xfrm>
            <a:off x="11033635" y="2151324"/>
            <a:ext cx="12603310" cy="7049976"/>
          </a:xfrm>
          <a:prstGeom prst="rect">
            <a:avLst/>
          </a:prstGeom>
          <a:ln w="12700">
            <a:solidFill>
              <a:srgbClr val="F3F7F5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future plans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future plans</a:t>
            </a:r>
          </a:p>
        </p:txBody>
      </p:sp>
      <p:pic>
        <p:nvPicPr>
          <p:cNvPr id="511" name="Image" descr="Image"/>
          <p:cNvPicPr>
            <a:picLocks noChangeAspect="1"/>
          </p:cNvPicPr>
          <p:nvPr>
            <p:ph type="pic" idx="14"/>
          </p:nvPr>
        </p:nvPicPr>
        <p:blipFill>
          <a:blip r:embed="rId2">
            <a:extLst/>
          </a:blip>
          <a:srcRect l="613" t="15740" r="16615" b="555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512" name="head to the cloud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85165">
              <a:spcBef>
                <a:spcPts val="3200"/>
              </a:spcBef>
              <a:defRPr sz="7221"/>
            </a:lvl1pPr>
          </a:lstStyle>
          <a:p>
            <a:pPr/>
            <a:r>
              <a:t>head to the clouds</a:t>
            </a:r>
          </a:p>
        </p:txBody>
      </p:sp>
      <p:sp>
        <p:nvSpPr>
          <p:cNvPr id="513" name="Business platform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Business platform</a:t>
            </a:r>
          </a:p>
          <a:p>
            <a:pPr lvl="1"/>
            <a:r>
              <a:t>marketplace like App Store / Steam</a:t>
            </a:r>
          </a:p>
          <a:p>
            <a:pPr lvl="1"/>
            <a:r>
              <a:t>customers can earn more than they pay</a:t>
            </a:r>
          </a:p>
          <a:p>
            <a:pPr lvl="1"/>
            <a:r>
              <a:t>worldwide reseller network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future plans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future plans</a:t>
            </a:r>
          </a:p>
        </p:txBody>
      </p:sp>
      <p:pic>
        <p:nvPicPr>
          <p:cNvPr id="516" name="Image" descr="Image"/>
          <p:cNvPicPr>
            <a:picLocks noChangeAspect="1"/>
          </p:cNvPicPr>
          <p:nvPr>
            <p:ph type="pic" idx="14"/>
          </p:nvPr>
        </p:nvPicPr>
        <p:blipFill>
          <a:blip r:embed="rId2">
            <a:extLst/>
          </a:blip>
          <a:srcRect l="613" t="15740" r="16615" b="555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517" name="head to the cloud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85165">
              <a:spcBef>
                <a:spcPts val="3200"/>
              </a:spcBef>
              <a:defRPr sz="7221"/>
            </a:lvl1pPr>
          </a:lstStyle>
          <a:p>
            <a:pPr/>
            <a:r>
              <a:t>head to the clouds</a:t>
            </a:r>
          </a:p>
        </p:txBody>
      </p:sp>
      <p:pic>
        <p:nvPicPr>
          <p:cNvPr id="518" name="ma.png" descr="ma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48069" y="7547048"/>
            <a:ext cx="3293891" cy="1263503"/>
          </a:xfrm>
          <a:prstGeom prst="rect">
            <a:avLst/>
          </a:prstGeom>
          <a:ln w="12700">
            <a:miter lim="400000"/>
          </a:ln>
        </p:spPr>
      </p:pic>
      <p:pic>
        <p:nvPicPr>
          <p:cNvPr id="519" name="Rounded Rectangle" descr="Rounded Rectangl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23356" y="7223790"/>
            <a:ext cx="4343316" cy="191002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future plans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future plans</a:t>
            </a:r>
          </a:p>
        </p:txBody>
      </p:sp>
      <p:pic>
        <p:nvPicPr>
          <p:cNvPr id="523" name="Image" descr="Image"/>
          <p:cNvPicPr>
            <a:picLocks noChangeAspect="1"/>
          </p:cNvPicPr>
          <p:nvPr>
            <p:ph type="pic" idx="14"/>
          </p:nvPr>
        </p:nvPicPr>
        <p:blipFill>
          <a:blip r:embed="rId2">
            <a:extLst/>
          </a:blip>
          <a:srcRect l="613" t="15740" r="16615" b="555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524" name="head to the cloud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85165">
              <a:spcBef>
                <a:spcPts val="3200"/>
              </a:spcBef>
              <a:defRPr sz="7221"/>
            </a:lvl1pPr>
          </a:lstStyle>
          <a:p>
            <a:pPr/>
            <a:r>
              <a:t>head to the clouds</a:t>
            </a:r>
          </a:p>
        </p:txBody>
      </p:sp>
      <p:pic>
        <p:nvPicPr>
          <p:cNvPr id="525" name="ma.png" descr="ma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48069" y="7547048"/>
            <a:ext cx="3293891" cy="1263503"/>
          </a:xfrm>
          <a:prstGeom prst="rect">
            <a:avLst/>
          </a:prstGeom>
          <a:ln w="12700">
            <a:miter lim="400000"/>
          </a:ln>
        </p:spPr>
      </p:pic>
      <p:pic>
        <p:nvPicPr>
          <p:cNvPr id="526" name="Rounded Rectangle" descr="Rounded Rectangl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23356" y="7223790"/>
            <a:ext cx="4343316" cy="1910020"/>
          </a:xfrm>
          <a:prstGeom prst="rect">
            <a:avLst/>
          </a:prstGeom>
        </p:spPr>
      </p:pic>
      <p:pic>
        <p:nvPicPr>
          <p:cNvPr id="52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543386" y="3275345"/>
            <a:ext cx="5194301" cy="1943101"/>
          </a:xfrm>
          <a:prstGeom prst="rect">
            <a:avLst/>
          </a:prstGeom>
          <a:ln w="12700">
            <a:miter lim="400000"/>
          </a:ln>
        </p:spPr>
      </p:pic>
      <p:sp>
        <p:nvSpPr>
          <p:cNvPr id="529" name="Line"/>
          <p:cNvSpPr/>
          <p:nvPr/>
        </p:nvSpPr>
        <p:spPr>
          <a:xfrm flipV="1">
            <a:off x="8392075" y="5358301"/>
            <a:ext cx="946166" cy="1769598"/>
          </a:xfrm>
          <a:prstGeom prst="line">
            <a:avLst/>
          </a:prstGeom>
          <a:ln w="25400">
            <a:solidFill>
              <a:schemeClr val="accent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cap="all" sz="4000">
                <a:latin typeface="+mn-lt"/>
                <a:ea typeface="+mn-ea"/>
                <a:cs typeface="+mn-cs"/>
                <a:sym typeface="DIN Condensed"/>
              </a:defRPr>
            </a:pPr>
          </a:p>
        </p:txBody>
      </p:sp>
      <p:pic>
        <p:nvPicPr>
          <p:cNvPr id="530" name="Screen Shot 2017-12-11 at 09.46.33.png" descr="Screen Shot 2017-12-11 at 09.46.33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13316" y="3895190"/>
            <a:ext cx="2997201" cy="965201"/>
          </a:xfrm>
          <a:prstGeom prst="rect">
            <a:avLst/>
          </a:prstGeom>
          <a:ln w="12700">
            <a:miter lim="400000"/>
          </a:ln>
        </p:spPr>
      </p:pic>
      <p:sp>
        <p:nvSpPr>
          <p:cNvPr id="531" name="Line"/>
          <p:cNvSpPr/>
          <p:nvPr/>
        </p:nvSpPr>
        <p:spPr>
          <a:xfrm flipH="1" flipV="1">
            <a:off x="3962158" y="5120343"/>
            <a:ext cx="2237860" cy="1931356"/>
          </a:xfrm>
          <a:prstGeom prst="line">
            <a:avLst/>
          </a:prstGeom>
          <a:ln w="25400">
            <a:solidFill>
              <a:schemeClr val="accent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cap="all" sz="4000">
                <a:latin typeface="+mn-lt"/>
                <a:ea typeface="+mn-ea"/>
                <a:cs typeface="+mn-cs"/>
                <a:sym typeface="DIN Condensed"/>
              </a:defRPr>
            </a:pPr>
          </a:p>
        </p:txBody>
      </p:sp>
      <p:pic>
        <p:nvPicPr>
          <p:cNvPr id="532" name="Screen Shot 2017-12-11 at 09.51.35.png" descr="Screen Shot 2017-12-11 at 09.51.35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50387" y="5608153"/>
            <a:ext cx="3022601" cy="965201"/>
          </a:xfrm>
          <a:prstGeom prst="rect">
            <a:avLst/>
          </a:prstGeom>
          <a:ln w="12700">
            <a:miter lim="400000"/>
          </a:ln>
        </p:spPr>
      </p:pic>
      <p:sp>
        <p:nvSpPr>
          <p:cNvPr id="533" name="Line"/>
          <p:cNvSpPr/>
          <p:nvPr/>
        </p:nvSpPr>
        <p:spPr>
          <a:xfrm flipH="1" flipV="1">
            <a:off x="3776068" y="6431618"/>
            <a:ext cx="1775347" cy="604393"/>
          </a:xfrm>
          <a:prstGeom prst="line">
            <a:avLst/>
          </a:prstGeom>
          <a:ln w="25400">
            <a:solidFill>
              <a:schemeClr val="accent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cap="all" sz="4000">
                <a:latin typeface="+mn-lt"/>
                <a:ea typeface="+mn-ea"/>
                <a:cs typeface="+mn-cs"/>
                <a:sym typeface="DIN Condensed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future plans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future plans</a:t>
            </a:r>
          </a:p>
        </p:txBody>
      </p:sp>
      <p:pic>
        <p:nvPicPr>
          <p:cNvPr id="536" name="Image" descr="Image"/>
          <p:cNvPicPr>
            <a:picLocks noChangeAspect="1"/>
          </p:cNvPicPr>
          <p:nvPr>
            <p:ph type="pic" idx="14"/>
          </p:nvPr>
        </p:nvPicPr>
        <p:blipFill>
          <a:blip r:embed="rId2">
            <a:extLst/>
          </a:blip>
          <a:srcRect l="613" t="15740" r="16615" b="555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537" name="head to the cloud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85165">
              <a:spcBef>
                <a:spcPts val="3200"/>
              </a:spcBef>
              <a:defRPr sz="7221"/>
            </a:lvl1pPr>
          </a:lstStyle>
          <a:p>
            <a:pPr/>
            <a:r>
              <a:t>head to the clouds</a:t>
            </a:r>
          </a:p>
        </p:txBody>
      </p:sp>
      <p:pic>
        <p:nvPicPr>
          <p:cNvPr id="538" name="sap.jpeg" descr="sap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402048" y="3299336"/>
            <a:ext cx="3164699" cy="1592829"/>
          </a:xfrm>
          <a:prstGeom prst="rect">
            <a:avLst/>
          </a:prstGeom>
          <a:ln w="12700">
            <a:miter lim="400000"/>
          </a:ln>
        </p:spPr>
      </p:pic>
      <p:pic>
        <p:nvPicPr>
          <p:cNvPr id="539" name="visma.png" descr="visma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375596" y="10747763"/>
            <a:ext cx="4056927" cy="1504556"/>
          </a:xfrm>
          <a:prstGeom prst="rect">
            <a:avLst/>
          </a:prstGeom>
          <a:ln w="12700">
            <a:miter lim="400000"/>
          </a:ln>
        </p:spPr>
      </p:pic>
      <p:sp>
        <p:nvSpPr>
          <p:cNvPr id="540" name="Nova"/>
          <p:cNvSpPr txBox="1"/>
          <p:nvPr/>
        </p:nvSpPr>
        <p:spPr>
          <a:xfrm>
            <a:off x="1325119" y="5170293"/>
            <a:ext cx="2486125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spcBef>
                <a:spcPts val="0"/>
              </a:spcBef>
              <a:defRPr sz="8000">
                <a:solidFill>
                  <a:srgbClr val="007ACA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Nova</a:t>
            </a:r>
          </a:p>
        </p:txBody>
      </p:sp>
      <p:pic>
        <p:nvPicPr>
          <p:cNvPr id="541" name="ma.png" descr="ma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048069" y="7547048"/>
            <a:ext cx="3293891" cy="1263503"/>
          </a:xfrm>
          <a:prstGeom prst="rect">
            <a:avLst/>
          </a:prstGeom>
          <a:ln w="12700">
            <a:miter lim="400000"/>
          </a:ln>
        </p:spPr>
      </p:pic>
      <p:sp>
        <p:nvSpPr>
          <p:cNvPr id="542" name="Line"/>
          <p:cNvSpPr/>
          <p:nvPr/>
        </p:nvSpPr>
        <p:spPr>
          <a:xfrm flipV="1">
            <a:off x="8392075" y="5358301"/>
            <a:ext cx="946166" cy="1769598"/>
          </a:xfrm>
          <a:prstGeom prst="line">
            <a:avLst/>
          </a:prstGeom>
          <a:ln w="25400">
            <a:solidFill>
              <a:schemeClr val="accent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cap="all" sz="4000">
                <a:latin typeface="+mn-lt"/>
                <a:ea typeface="+mn-ea"/>
                <a:cs typeface="+mn-cs"/>
                <a:sym typeface="DIN Condensed"/>
              </a:defRPr>
            </a:pPr>
          </a:p>
        </p:txBody>
      </p:sp>
      <p:sp>
        <p:nvSpPr>
          <p:cNvPr id="543" name="Line"/>
          <p:cNvSpPr/>
          <p:nvPr/>
        </p:nvSpPr>
        <p:spPr>
          <a:xfrm flipH="1" flipV="1">
            <a:off x="3990189" y="6453416"/>
            <a:ext cx="1411253" cy="1005588"/>
          </a:xfrm>
          <a:prstGeom prst="line">
            <a:avLst/>
          </a:prstGeom>
          <a:ln w="25400">
            <a:solidFill>
              <a:schemeClr val="accent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cap="all" sz="4000">
                <a:latin typeface="+mn-lt"/>
                <a:ea typeface="+mn-ea"/>
                <a:cs typeface="+mn-cs"/>
                <a:sym typeface="DIN Condensed"/>
              </a:defRPr>
            </a:pPr>
          </a:p>
        </p:txBody>
      </p:sp>
      <p:sp>
        <p:nvSpPr>
          <p:cNvPr id="544" name="Line"/>
          <p:cNvSpPr/>
          <p:nvPr/>
        </p:nvSpPr>
        <p:spPr>
          <a:xfrm>
            <a:off x="7283803" y="9271754"/>
            <a:ext cx="1" cy="1338065"/>
          </a:xfrm>
          <a:prstGeom prst="line">
            <a:avLst/>
          </a:prstGeom>
          <a:ln w="25400">
            <a:solidFill>
              <a:schemeClr val="accent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cap="all" sz="4000">
                <a:latin typeface="+mn-lt"/>
                <a:ea typeface="+mn-ea"/>
                <a:cs typeface="+mn-cs"/>
                <a:sym typeface="DIN Condensed"/>
              </a:defRPr>
            </a:pPr>
          </a:p>
        </p:txBody>
      </p:sp>
      <p:sp>
        <p:nvSpPr>
          <p:cNvPr id="545" name="Our software on top of existing ERP systems."/>
          <p:cNvSpPr txBox="1"/>
          <p:nvPr/>
        </p:nvSpPr>
        <p:spPr>
          <a:xfrm>
            <a:off x="632355" y="8001157"/>
            <a:ext cx="4464609" cy="355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000">
                <a:solidFill>
                  <a:schemeClr val="accent3"/>
                </a:solidFill>
              </a:defRPr>
            </a:lvl1pPr>
          </a:lstStyle>
          <a:p>
            <a:pPr/>
            <a:r>
              <a:t>Our software on top of existing ERP systems.</a:t>
            </a:r>
          </a:p>
        </p:txBody>
      </p:sp>
      <p:pic>
        <p:nvPicPr>
          <p:cNvPr id="546" name="Rounded Rectangle" descr="Rounded Rectangl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523356" y="7223790"/>
            <a:ext cx="4343316" cy="191002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Using business software (ERP) is stressful…"/>
          <p:cNvSpPr txBox="1"/>
          <p:nvPr>
            <p:ph type="body" sz="half" idx="1"/>
          </p:nvPr>
        </p:nvSpPr>
        <p:spPr>
          <a:xfrm>
            <a:off x="762000" y="3547640"/>
            <a:ext cx="12282404" cy="9670734"/>
          </a:xfrm>
          <a:prstGeom prst="rect">
            <a:avLst/>
          </a:prstGeom>
        </p:spPr>
        <p:txBody>
          <a:bodyPr/>
          <a:lstStyle/>
          <a:p>
            <a:pPr/>
            <a:r>
              <a:t>Using business software (ERP) is stressful</a:t>
            </a:r>
          </a:p>
          <a:p>
            <a:pPr lvl="1"/>
            <a:r>
              <a:t>Hard to use, do not even work when needed</a:t>
            </a:r>
          </a:p>
          <a:p>
            <a:pPr lvl="1"/>
            <a:r>
              <a:t>It does not deliver necessary information</a:t>
            </a:r>
          </a:p>
          <a:p>
            <a:pPr lvl="1"/>
            <a:r>
              <a:t>People get frustrated and don't fill data in to system         ERP is merely a mechanical software like a  </a:t>
            </a:r>
            <a:r>
              <a:rPr b="1">
                <a:solidFill>
                  <a:schemeClr val="accent1">
                    <a:hueOff val="104794"/>
                    <a:lumOff val="-8431"/>
                  </a:schemeClr>
                </a:solidFill>
                <a:latin typeface="Avenir Next"/>
                <a:ea typeface="Avenir Next"/>
                <a:cs typeface="Avenir Next"/>
                <a:sym typeface="Avenir Next"/>
              </a:rPr>
              <a:t>Typewriter, </a:t>
            </a:r>
            <a:r>
              <a:t>it does not provide</a:t>
            </a:r>
            <a:r>
              <a:rPr b="1">
                <a:solidFill>
                  <a:schemeClr val="accent1">
                    <a:hueOff val="104794"/>
                    <a:lumOff val="-8431"/>
                  </a:schemeClr>
                </a:solidFill>
                <a:latin typeface="Avenir Next"/>
                <a:ea typeface="Avenir Next"/>
                <a:cs typeface="Avenir Next"/>
                <a:sym typeface="Avenir Next"/>
              </a:rPr>
              <a:t> </a:t>
            </a:r>
            <a:r>
              <a:rPr b="1">
                <a:solidFill>
                  <a:schemeClr val="accent5">
                    <a:hueOff val="-234537"/>
                    <a:satOff val="-1108"/>
                    <a:lumOff val="-14796"/>
                  </a:schemeClr>
                </a:solidFill>
                <a:latin typeface="Avenir Next"/>
                <a:ea typeface="Avenir Next"/>
                <a:cs typeface="Avenir Next"/>
                <a:sym typeface="Avenir Next"/>
              </a:rPr>
              <a:t>real metrics</a:t>
            </a:r>
          </a:p>
        </p:txBody>
      </p:sp>
      <p:sp>
        <p:nvSpPr>
          <p:cNvPr id="172" name="The Problem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Problem</a:t>
            </a:r>
          </a:p>
        </p:txBody>
      </p:sp>
      <p:sp>
        <p:nvSpPr>
          <p:cNvPr id="173" name="The Proble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85165">
              <a:spcBef>
                <a:spcPts val="3200"/>
              </a:spcBef>
              <a:defRPr sz="7221"/>
            </a:lvl1pPr>
          </a:lstStyle>
          <a:p>
            <a:pPr/>
            <a:r>
              <a:t>The Problem</a:t>
            </a:r>
          </a:p>
        </p:txBody>
      </p:sp>
      <p:pic>
        <p:nvPicPr>
          <p:cNvPr id="174" name="pastedImage_0.png" descr="pastedImage_0.png"/>
          <p:cNvPicPr>
            <a:picLocks noChangeAspect="1"/>
          </p:cNvPicPr>
          <p:nvPr/>
        </p:nvPicPr>
        <p:blipFill>
          <a:blip r:embed="rId2">
            <a:extLst/>
          </a:blip>
          <a:srcRect l="16845" t="0" r="16845" b="0"/>
          <a:stretch>
            <a:fillRect/>
          </a:stretch>
        </p:blipFill>
        <p:spPr>
          <a:xfrm>
            <a:off x="13757906" y="2159000"/>
            <a:ext cx="9864095" cy="10351210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Arrow"/>
          <p:cNvSpPr/>
          <p:nvPr/>
        </p:nvSpPr>
        <p:spPr>
          <a:xfrm>
            <a:off x="3982207" y="7979875"/>
            <a:ext cx="505982" cy="505982"/>
          </a:xfrm>
          <a:prstGeom prst="rightArrow">
            <a:avLst>
              <a:gd name="adj1" fmla="val 32000"/>
              <a:gd name="adj2" fmla="val 64000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cap="all" sz="40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future plans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future plans</a:t>
            </a:r>
          </a:p>
        </p:txBody>
      </p:sp>
      <p:pic>
        <p:nvPicPr>
          <p:cNvPr id="550" name="Image" descr="Image"/>
          <p:cNvPicPr>
            <a:picLocks noChangeAspect="1"/>
          </p:cNvPicPr>
          <p:nvPr>
            <p:ph type="pic" idx="14"/>
          </p:nvPr>
        </p:nvPicPr>
        <p:blipFill>
          <a:blip r:embed="rId2">
            <a:extLst/>
          </a:blip>
          <a:srcRect l="613" t="15740" r="16615" b="555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551" name="market siz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85165">
              <a:spcBef>
                <a:spcPts val="3200"/>
              </a:spcBef>
              <a:defRPr sz="7221"/>
            </a:lvl1pPr>
          </a:lstStyle>
          <a:p>
            <a:pPr/>
            <a:r>
              <a:t>market size</a:t>
            </a:r>
          </a:p>
        </p:txBody>
      </p:sp>
      <p:sp>
        <p:nvSpPr>
          <p:cNvPr id="552" name="283 290 companies in Finland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283 290 companies in Finland</a:t>
            </a:r>
          </a:p>
          <a:p>
            <a:pPr/>
            <a:r>
              <a:t>ERP Software Market is Expected to Reach $ 41.69 Billion, Globally by 2020</a:t>
            </a:r>
          </a:p>
          <a:p>
            <a:pPr/>
            <a:r>
              <a:t>SaaS ERP grows 16% yearly</a:t>
            </a:r>
          </a:p>
          <a:p>
            <a:pPr/>
            <a:r>
              <a:t>Start in countries with relatively low competitors such as Estonia and Poland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Current situation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Current situation</a:t>
            </a:r>
          </a:p>
        </p:txBody>
      </p:sp>
      <p:sp>
        <p:nvSpPr>
          <p:cNvPr id="555" name="Tea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85165">
              <a:spcBef>
                <a:spcPts val="3200"/>
              </a:spcBef>
              <a:defRPr sz="7221"/>
            </a:lvl1pPr>
          </a:lstStyle>
          <a:p>
            <a:pPr/>
            <a:r>
              <a:t>Team</a:t>
            </a:r>
          </a:p>
        </p:txBody>
      </p:sp>
      <p:sp>
        <p:nvSpPr>
          <p:cNvPr id="556" name="1. Entrepreneur, CTO: Pasi Mankinen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420623">
              <a:lnSpc>
                <a:spcPts val="7100"/>
              </a:lnSpc>
              <a:spcBef>
                <a:spcPts val="0"/>
              </a:spcBef>
              <a:buClrTx/>
              <a:buSzTx/>
              <a:buFontTx/>
              <a:buNone/>
              <a:defRPr sz="4416">
                <a:latin typeface="Avenir Next"/>
                <a:ea typeface="Avenir Next"/>
                <a:cs typeface="Avenir Next"/>
                <a:sym typeface="Avenir Next"/>
              </a:defRPr>
            </a:pPr>
            <a:r>
              <a:t>1. Entrepreneur, CTO: Pasi Mankinen</a:t>
            </a:r>
          </a:p>
          <a:p>
            <a:pPr marL="0" indent="0" defTabSz="420623">
              <a:lnSpc>
                <a:spcPts val="7100"/>
              </a:lnSpc>
              <a:spcBef>
                <a:spcPts val="0"/>
              </a:spcBef>
              <a:buClrTx/>
              <a:buSzTx/>
              <a:buFontTx/>
              <a:buNone/>
              <a:defRPr sz="4416">
                <a:latin typeface="Avenir Next"/>
                <a:ea typeface="Avenir Next"/>
                <a:cs typeface="Avenir Next"/>
                <a:sym typeface="Avenir Next"/>
              </a:defRPr>
            </a:pPr>
            <a:r>
              <a:t>2. Customer support, programmer: Arto Kokkila</a:t>
            </a:r>
          </a:p>
          <a:p>
            <a:pPr marL="0" indent="0" defTabSz="420623">
              <a:lnSpc>
                <a:spcPts val="7100"/>
              </a:lnSpc>
              <a:spcBef>
                <a:spcPts val="0"/>
              </a:spcBef>
              <a:buClrTx/>
              <a:buSzTx/>
              <a:buFontTx/>
              <a:buNone/>
              <a:defRPr sz="4416">
                <a:latin typeface="Avenir Next"/>
                <a:ea typeface="Avenir Next"/>
                <a:cs typeface="Avenir Next"/>
                <a:sym typeface="Avenir Next"/>
              </a:defRPr>
            </a:pPr>
            <a:r>
              <a:t>3. Server technology: Jukka Raimovara</a:t>
            </a:r>
          </a:p>
          <a:p>
            <a:pPr marL="0" indent="0" defTabSz="420623">
              <a:lnSpc>
                <a:spcPts val="7100"/>
              </a:lnSpc>
              <a:spcBef>
                <a:spcPts val="0"/>
              </a:spcBef>
              <a:buClrTx/>
              <a:buSzTx/>
              <a:buFontTx/>
              <a:buNone/>
              <a:defRPr sz="4416">
                <a:latin typeface="Avenir Next"/>
                <a:ea typeface="Avenir Next"/>
                <a:cs typeface="Avenir Next"/>
                <a:sym typeface="Avenir Next"/>
              </a:defRPr>
            </a:pPr>
            <a:r>
              <a:t>4. Business metrics: Harri Paananen</a:t>
            </a:r>
          </a:p>
          <a:p>
            <a:pPr marL="0" indent="0" defTabSz="420623">
              <a:lnSpc>
                <a:spcPts val="7100"/>
              </a:lnSpc>
              <a:spcBef>
                <a:spcPts val="0"/>
              </a:spcBef>
              <a:buClrTx/>
              <a:buSzTx/>
              <a:buFontTx/>
              <a:buNone/>
              <a:defRPr sz="4416">
                <a:latin typeface="Avenir Next"/>
                <a:ea typeface="Avenir Next"/>
                <a:cs typeface="Avenir Next"/>
                <a:sym typeface="Avenir Next"/>
              </a:defRPr>
            </a:pPr>
            <a:r>
              <a:t>5. Startup: João Grossi, Brasilia, Brasil</a:t>
            </a:r>
          </a:p>
          <a:p>
            <a:pPr marL="0" indent="0" defTabSz="420623">
              <a:lnSpc>
                <a:spcPts val="7100"/>
              </a:lnSpc>
              <a:spcBef>
                <a:spcPts val="0"/>
              </a:spcBef>
              <a:buClrTx/>
              <a:buSzTx/>
              <a:buFontTx/>
              <a:buNone/>
              <a:defRPr sz="4416">
                <a:latin typeface="Avenir Next"/>
                <a:ea typeface="Avenir Next"/>
                <a:cs typeface="Avenir Next"/>
                <a:sym typeface="Avenir Next"/>
              </a:defRPr>
            </a:pPr>
            <a:r>
              <a:t>6. Sales advisor: Jari Lehtinen, Sales Manager, Outokumpu PSC Finland Oy (</a:t>
            </a:r>
            <a:r>
              <a:rPr>
                <a:solidFill>
                  <a:schemeClr val="accent2">
                    <a:hueOff val="174531"/>
                    <a:satOff val="41281"/>
                    <a:lumOff val="-14509"/>
                  </a:schemeClr>
                </a:solidFill>
              </a:rPr>
              <a:t>investor</a:t>
            </a:r>
            <a:r>
              <a:t>)</a:t>
            </a:r>
          </a:p>
          <a:p>
            <a:pPr marL="0" indent="0" defTabSz="420623">
              <a:lnSpc>
                <a:spcPts val="7100"/>
              </a:lnSpc>
              <a:spcBef>
                <a:spcPts val="0"/>
              </a:spcBef>
              <a:buClrTx/>
              <a:buSzTx/>
              <a:buFontTx/>
              <a:buNone/>
              <a:defRPr sz="4416">
                <a:latin typeface="Avenir Next"/>
                <a:ea typeface="Avenir Next"/>
                <a:cs typeface="Avenir Next"/>
                <a:sym typeface="Avenir Next"/>
              </a:defRPr>
            </a:pPr>
            <a:r>
              <a:t>7. Marketing advisor: Kimmo Kulmala, M. Sc, Lecturer (digital marketing) at JAMK </a:t>
            </a:r>
          </a:p>
          <a:p>
            <a:pPr marL="0" indent="0" defTabSz="420623">
              <a:lnSpc>
                <a:spcPts val="7100"/>
              </a:lnSpc>
              <a:spcBef>
                <a:spcPts val="0"/>
              </a:spcBef>
              <a:buClrTx/>
              <a:buSzTx/>
              <a:buFontTx/>
              <a:buNone/>
              <a:defRPr sz="4416">
                <a:latin typeface="Avenir Next"/>
                <a:ea typeface="Avenir Next"/>
                <a:cs typeface="Avenir Next"/>
                <a:sym typeface="Avenir Next"/>
              </a:defRPr>
            </a:pPr>
            <a:r>
              <a:t>8. Startup advisor: Olli Rundgren, CEO of Psyon Games</a:t>
            </a:r>
          </a:p>
          <a:p>
            <a:pPr marL="0" indent="0" defTabSz="420623">
              <a:lnSpc>
                <a:spcPts val="7100"/>
              </a:lnSpc>
              <a:spcBef>
                <a:spcPts val="0"/>
              </a:spcBef>
              <a:buClrTx/>
              <a:buSzTx/>
              <a:buFontTx/>
              <a:buNone/>
              <a:defRPr sz="4416">
                <a:latin typeface="Avenir Next"/>
                <a:ea typeface="Avenir Next"/>
                <a:cs typeface="Avenir Next"/>
                <a:sym typeface="Avenir Next"/>
              </a:defRPr>
            </a:pPr>
            <a:r>
              <a:t>9. Startup advisor: Markus Mäntynen, CEO at Kasvu.io Growth Venture Oy</a:t>
            </a:r>
          </a:p>
          <a:p>
            <a:pPr marL="0" indent="0" defTabSz="420623">
              <a:lnSpc>
                <a:spcPts val="7100"/>
              </a:lnSpc>
              <a:spcBef>
                <a:spcPts val="0"/>
              </a:spcBef>
              <a:buClrTx/>
              <a:buSzTx/>
              <a:buFontTx/>
              <a:buNone/>
              <a:defRPr sz="4416">
                <a:latin typeface="Avenir Next"/>
                <a:ea typeface="Avenir Next"/>
                <a:cs typeface="Avenir Next"/>
                <a:sym typeface="Avenir Next"/>
              </a:defRPr>
            </a:pPr>
            <a:r>
              <a:t>10. Sales: Mikko Vainikainen, VA-Varuste Oy</a:t>
            </a:r>
          </a:p>
          <a:p>
            <a:pPr marL="420623" indent="-420623" defTabSz="420623">
              <a:lnSpc>
                <a:spcPts val="7100"/>
              </a:lnSpc>
              <a:spcBef>
                <a:spcPts val="0"/>
              </a:spcBef>
              <a:buClrTx/>
              <a:buSzTx/>
              <a:buFontTx/>
              <a:buNone/>
              <a:tabLst>
                <a:tab pos="127000" algn="l"/>
                <a:tab pos="419100" algn="l"/>
              </a:tabLst>
              <a:defRPr sz="4416">
                <a:latin typeface="Avenir Next"/>
                <a:ea typeface="Avenir Next"/>
                <a:cs typeface="Avenir Next"/>
                <a:sym typeface="Avenir Next"/>
              </a:defRPr>
            </a:pPr>
            <a:r>
              <a:t>11. Sales: Simo Kyllönen, serial entrepeneur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futur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future</a:t>
            </a:r>
          </a:p>
        </p:txBody>
      </p:sp>
      <p:sp>
        <p:nvSpPr>
          <p:cNvPr id="559" name="Investment 'ask'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85165">
              <a:spcBef>
                <a:spcPts val="3200"/>
              </a:spcBef>
              <a:defRPr sz="7221"/>
            </a:lvl1pPr>
          </a:lstStyle>
          <a:p>
            <a:pPr/>
            <a:r>
              <a:t>Investment 'ask'</a:t>
            </a:r>
          </a:p>
        </p:txBody>
      </p:sp>
      <p:sp>
        <p:nvSpPr>
          <p:cNvPr id="560" name="Execution power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Execution power</a:t>
            </a:r>
          </a:p>
          <a:p>
            <a:pPr lvl="1"/>
            <a:r>
              <a:t>"been there, done that" -knowledge</a:t>
            </a:r>
          </a:p>
          <a:p>
            <a:pPr lvl="1"/>
            <a:r>
              <a:t>money to execute €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futur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future</a:t>
            </a:r>
          </a:p>
        </p:txBody>
      </p:sp>
      <p:sp>
        <p:nvSpPr>
          <p:cNvPr id="563" name="Investment 'ask'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85165">
              <a:spcBef>
                <a:spcPts val="3200"/>
              </a:spcBef>
              <a:defRPr sz="7221"/>
            </a:lvl1pPr>
          </a:lstStyle>
          <a:p>
            <a:pPr/>
            <a:r>
              <a:t>Investment 'ask'</a:t>
            </a:r>
          </a:p>
        </p:txBody>
      </p:sp>
      <p:sp>
        <p:nvSpPr>
          <p:cNvPr id="564" name="Execution power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Execution power</a:t>
            </a:r>
          </a:p>
          <a:p>
            <a:pPr lvl="1"/>
            <a:r>
              <a:t>"been there, done that" -knowledge</a:t>
            </a:r>
          </a:p>
          <a:p>
            <a:pPr lvl="1"/>
            <a:r>
              <a:t>money to execute €</a:t>
            </a:r>
          </a:p>
          <a:p>
            <a:pPr/>
            <a:r>
              <a:t>Project managers</a:t>
            </a:r>
          </a:p>
          <a:p>
            <a:pPr lvl="1"/>
            <a:r>
              <a:t>design team, user experience (UX) specialists</a:t>
            </a:r>
          </a:p>
          <a:p>
            <a:pPr lvl="1"/>
            <a:r>
              <a:t>frontend developers: VueJs, ECharts, InteractJS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futur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future</a:t>
            </a:r>
          </a:p>
        </p:txBody>
      </p:sp>
      <p:sp>
        <p:nvSpPr>
          <p:cNvPr id="567" name="Investment 'ask'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85165">
              <a:spcBef>
                <a:spcPts val="3200"/>
              </a:spcBef>
              <a:defRPr sz="7221"/>
            </a:lvl1pPr>
          </a:lstStyle>
          <a:p>
            <a:pPr/>
            <a:r>
              <a:t>Investment 'ask'</a:t>
            </a:r>
          </a:p>
        </p:txBody>
      </p:sp>
      <p:sp>
        <p:nvSpPr>
          <p:cNvPr id="568" name="Execution power…"/>
          <p:cNvSpPr txBox="1"/>
          <p:nvPr>
            <p:ph type="body" idx="1"/>
          </p:nvPr>
        </p:nvSpPr>
        <p:spPr>
          <a:xfrm>
            <a:off x="762000" y="3860800"/>
            <a:ext cx="22860000" cy="9347049"/>
          </a:xfrm>
          <a:prstGeom prst="rect">
            <a:avLst/>
          </a:prstGeom>
        </p:spPr>
        <p:txBody>
          <a:bodyPr/>
          <a:lstStyle/>
          <a:p>
            <a:pPr/>
            <a:r>
              <a:t>Execution power</a:t>
            </a:r>
          </a:p>
          <a:p>
            <a:pPr lvl="1"/>
            <a:r>
              <a:t>"been there, done that" -knowledge</a:t>
            </a:r>
          </a:p>
          <a:p>
            <a:pPr lvl="1"/>
            <a:r>
              <a:t>money to execute €</a:t>
            </a:r>
          </a:p>
          <a:p>
            <a:pPr/>
            <a:r>
              <a:t>Project managers</a:t>
            </a:r>
          </a:p>
          <a:p>
            <a:pPr lvl="1"/>
            <a:r>
              <a:t>design team, user experience (UX) specialists</a:t>
            </a:r>
          </a:p>
          <a:p>
            <a:pPr lvl="1"/>
            <a:r>
              <a:t>frontend developers: VueJs, ECharts, InteractJS</a:t>
            </a:r>
          </a:p>
          <a:p>
            <a:pPr/>
            <a:r>
              <a:t>Marketing team, resellers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2482" r="0" b="212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571" name="Image" descr="Image"/>
          <p:cNvPicPr>
            <a:picLocks noChangeAspect="1"/>
          </p:cNvPicPr>
          <p:nvPr>
            <p:ph type="pic" idx="14"/>
          </p:nvPr>
        </p:nvPicPr>
        <p:blipFill>
          <a:blip r:embed="rId3">
            <a:extLst/>
          </a:blip>
          <a:srcRect l="0" t="5357" r="0" b="12448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572" name="Image" descr="Image"/>
          <p:cNvPicPr>
            <a:picLocks noChangeAspect="1"/>
          </p:cNvPicPr>
          <p:nvPr>
            <p:ph type="pic" idx="15"/>
          </p:nvPr>
        </p:nvPicPr>
        <p:blipFill>
          <a:blip r:embed="rId4">
            <a:extLst/>
          </a:blip>
          <a:srcRect l="1532" t="0" r="879" b="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573" name="THANK YOU"/>
          <p:cNvSpPr txBox="1"/>
          <p:nvPr>
            <p:ph type="title" idx="4294967295"/>
          </p:nvPr>
        </p:nvSpPr>
        <p:spPr>
          <a:xfrm>
            <a:off x="762000" y="9042400"/>
            <a:ext cx="22860000" cy="3810000"/>
          </a:xfrm>
          <a:prstGeom prst="rect">
            <a:avLst/>
          </a:prstGeom>
        </p:spPr>
        <p:txBody>
          <a:bodyPr/>
          <a:lstStyle>
            <a:lvl1pPr defTabSz="792479">
              <a:spcBef>
                <a:spcPts val="0"/>
              </a:spcBef>
              <a:defRPr sz="29088"/>
            </a:lvl1pPr>
          </a:lstStyle>
          <a:p>
            <a:pPr/>
            <a:r>
              <a:t>THANK YOU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feedback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feedback</a:t>
            </a:r>
          </a:p>
        </p:txBody>
      </p:sp>
      <p:sp>
        <p:nvSpPr>
          <p:cNvPr id="576" name="Feedback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85165">
              <a:spcBef>
                <a:spcPts val="3200"/>
              </a:spcBef>
              <a:defRPr sz="7221"/>
            </a:lvl1pPr>
          </a:lstStyle>
          <a:p>
            <a:pPr/>
            <a:r>
              <a:t>Feedback 1</a:t>
            </a:r>
          </a:p>
        </p:txBody>
      </p:sp>
      <p:sp>
        <p:nvSpPr>
          <p:cNvPr id="577" name="sleep more…"/>
          <p:cNvSpPr txBox="1"/>
          <p:nvPr>
            <p:ph type="body" sz="half" idx="1"/>
          </p:nvPr>
        </p:nvSpPr>
        <p:spPr>
          <a:xfrm>
            <a:off x="762000" y="3277743"/>
            <a:ext cx="11504984" cy="10329119"/>
          </a:xfrm>
          <a:prstGeom prst="rect">
            <a:avLst/>
          </a:prstGeom>
        </p:spPr>
        <p:txBody>
          <a:bodyPr/>
          <a:lstStyle/>
          <a:p>
            <a:pPr/>
            <a:r>
              <a:t>sleep more</a:t>
            </a:r>
          </a:p>
          <a:p>
            <a:pPr/>
            <a:r>
              <a:t>make sure that no-one touches your machine and sound setup when it has been tested</a:t>
            </a:r>
          </a:p>
          <a:p>
            <a:pPr lvl="1"/>
            <a:r>
              <a:t>show all the slides, not 60% of them</a:t>
            </a:r>
          </a:p>
          <a:p>
            <a:pPr/>
            <a:r>
              <a:t>show market size early in the presentation</a:t>
            </a:r>
          </a:p>
          <a:p>
            <a:pPr/>
            <a:r>
              <a:t>make more clear how to differentiate from other products</a:t>
            </a:r>
          </a:p>
          <a:p>
            <a:pPr lvl="1"/>
            <a:r>
              <a:t>show real product?</a:t>
            </a:r>
          </a:p>
          <a:p>
            <a:pPr/>
            <a:r>
              <a:t>make notes of the feedback, Markus Mäntynen promised to send his notes in email</a:t>
            </a:r>
          </a:p>
        </p:txBody>
      </p:sp>
      <p:sp>
        <p:nvSpPr>
          <p:cNvPr id="578" name="find out customer acquisition cost…"/>
          <p:cNvSpPr txBox="1"/>
          <p:nvPr/>
        </p:nvSpPr>
        <p:spPr>
          <a:xfrm>
            <a:off x="12462420" y="3277743"/>
            <a:ext cx="11504985" cy="10329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628650" indent="-628650" defTabSz="817244">
              <a:spcBef>
                <a:spcPts val="38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3959"/>
            </a:pPr>
            <a:r>
              <a:t>find out customer acquisition cost</a:t>
            </a:r>
          </a:p>
          <a:p>
            <a:pPr marL="628650" indent="-628650" defTabSz="817244">
              <a:spcBef>
                <a:spcPts val="38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3959"/>
            </a:pPr>
            <a:r>
              <a:t>ask for the money, how much?</a:t>
            </a:r>
          </a:p>
          <a:p>
            <a:pPr lvl="1" marL="1257300" indent="-628650" defTabSz="817244">
              <a:spcBef>
                <a:spcPts val="38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3959"/>
            </a:pPr>
            <a:r>
              <a:t>is it ok say we are doing Tekes application?</a:t>
            </a:r>
          </a:p>
          <a:p>
            <a:pPr lvl="1" marL="1257300" indent="-628650" defTabSz="817244">
              <a:spcBef>
                <a:spcPts val="38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3959"/>
            </a:pPr>
            <a:r>
              <a:t>I pay 30 000€ / Tekes gives 50 000€</a:t>
            </a:r>
          </a:p>
          <a:p>
            <a:pPr marL="628650" indent="-628650" defTabSz="817244">
              <a:spcBef>
                <a:spcPts val="38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3959"/>
            </a:pPr>
            <a:r>
              <a:t>I have too much to tell</a:t>
            </a:r>
          </a:p>
          <a:p>
            <a:pPr lvl="1" marL="1257300" indent="-628650" defTabSz="817244">
              <a:spcBef>
                <a:spcPts val="38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3959"/>
            </a:pPr>
            <a:r>
              <a:t>should I focus only on some part?</a:t>
            </a:r>
          </a:p>
          <a:p>
            <a:pPr lvl="1" marL="1257300" indent="-628650" defTabSz="817244">
              <a:spcBef>
                <a:spcPts val="38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3959"/>
            </a:pPr>
            <a:r>
              <a:t>which part?</a:t>
            </a:r>
          </a:p>
          <a:p>
            <a:pPr marL="628650" indent="-628650" defTabSz="817244">
              <a:spcBef>
                <a:spcPts val="38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3959"/>
            </a:pPr>
            <a:r>
              <a:t>some professional to do the presentation</a:t>
            </a:r>
          </a:p>
          <a:p>
            <a:pPr marL="628650" indent="-628650" defTabSz="817244">
              <a:spcBef>
                <a:spcPts val="38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3959"/>
            </a:pPr>
            <a:r>
              <a:t>milestones, assumptions, tasks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feedback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feedback</a:t>
            </a:r>
          </a:p>
        </p:txBody>
      </p:sp>
      <p:pic>
        <p:nvPicPr>
          <p:cNvPr id="581" name="Image" descr="Image"/>
          <p:cNvPicPr>
            <a:picLocks noChangeAspect="1"/>
          </p:cNvPicPr>
          <p:nvPr>
            <p:ph type="pic" idx="14"/>
          </p:nvPr>
        </p:nvPicPr>
        <p:blipFill>
          <a:blip r:embed="rId2">
            <a:extLst/>
          </a:blip>
          <a:srcRect l="613" t="15740" r="16615" b="555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582" name="Feedback 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85165">
              <a:spcBef>
                <a:spcPts val="3200"/>
              </a:spcBef>
              <a:defRPr sz="7221"/>
            </a:lvl1pPr>
          </a:lstStyle>
          <a:p>
            <a:pPr/>
            <a:r>
              <a:t>Feedback 2</a:t>
            </a:r>
          </a:p>
        </p:txBody>
      </p:sp>
      <p:sp>
        <p:nvSpPr>
          <p:cNvPr id="583" name="find the name for a company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find the name for a company</a:t>
            </a:r>
          </a:p>
          <a:p>
            <a:pPr/>
            <a:r>
              <a:t>compare 2 options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Using business software (ERP) is stressful…"/>
          <p:cNvSpPr txBox="1"/>
          <p:nvPr>
            <p:ph type="body" sz="half" idx="1"/>
          </p:nvPr>
        </p:nvSpPr>
        <p:spPr>
          <a:xfrm>
            <a:off x="762000" y="3547640"/>
            <a:ext cx="12282404" cy="9670734"/>
          </a:xfrm>
          <a:prstGeom prst="rect">
            <a:avLst/>
          </a:prstGeom>
        </p:spPr>
        <p:txBody>
          <a:bodyPr/>
          <a:lstStyle/>
          <a:p>
            <a:pPr/>
            <a:r>
              <a:t>Using business software (ERP) is stressful</a:t>
            </a:r>
          </a:p>
          <a:p>
            <a:pPr lvl="1"/>
            <a:r>
              <a:t>Hard to use, do not even work when needed</a:t>
            </a:r>
          </a:p>
          <a:p>
            <a:pPr lvl="1"/>
            <a:r>
              <a:t>It does not deliver necessary information</a:t>
            </a:r>
          </a:p>
          <a:p>
            <a:pPr lvl="1"/>
            <a:r>
              <a:t>People get frustrated and don't fill data in to system         ERP is merely a mechanical software like a  </a:t>
            </a:r>
            <a:r>
              <a:rPr b="1">
                <a:solidFill>
                  <a:schemeClr val="accent1">
                    <a:hueOff val="104794"/>
                    <a:lumOff val="-8431"/>
                  </a:schemeClr>
                </a:solidFill>
                <a:latin typeface="Avenir Next"/>
                <a:ea typeface="Avenir Next"/>
                <a:cs typeface="Avenir Next"/>
                <a:sym typeface="Avenir Next"/>
              </a:rPr>
              <a:t>Typewriter, </a:t>
            </a:r>
            <a:r>
              <a:t>it does not provide</a:t>
            </a:r>
            <a:r>
              <a:rPr b="1">
                <a:solidFill>
                  <a:schemeClr val="accent1">
                    <a:hueOff val="104794"/>
                    <a:lumOff val="-8431"/>
                  </a:schemeClr>
                </a:solidFill>
                <a:latin typeface="Avenir Next"/>
                <a:ea typeface="Avenir Next"/>
                <a:cs typeface="Avenir Next"/>
                <a:sym typeface="Avenir Next"/>
              </a:rPr>
              <a:t> </a:t>
            </a:r>
            <a:r>
              <a:rPr b="1">
                <a:solidFill>
                  <a:schemeClr val="accent5">
                    <a:hueOff val="-234537"/>
                    <a:satOff val="-1108"/>
                    <a:lumOff val="-14796"/>
                  </a:schemeClr>
                </a:solidFill>
                <a:latin typeface="Avenir Next"/>
                <a:ea typeface="Avenir Next"/>
                <a:cs typeface="Avenir Next"/>
                <a:sym typeface="Avenir Next"/>
              </a:rPr>
              <a:t>real metrics</a:t>
            </a:r>
            <a:endParaRPr b="1">
              <a:solidFill>
                <a:schemeClr val="accent5">
                  <a:hueOff val="-234537"/>
                  <a:satOff val="-1108"/>
                  <a:lumOff val="-14796"/>
                </a:schemeClr>
              </a:solidFill>
              <a:latin typeface="Avenir Next"/>
              <a:ea typeface="Avenir Next"/>
              <a:cs typeface="Avenir Next"/>
              <a:sym typeface="Avenir Next"/>
            </a:endParaRPr>
          </a:p>
          <a:p>
            <a:pPr lvl="2"/>
            <a:r>
              <a:t>nonsense data in, nonsense data out</a:t>
            </a:r>
          </a:p>
        </p:txBody>
      </p:sp>
      <p:sp>
        <p:nvSpPr>
          <p:cNvPr id="178" name="The Problem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Problem</a:t>
            </a:r>
          </a:p>
        </p:txBody>
      </p:sp>
      <p:pic>
        <p:nvPicPr>
          <p:cNvPr id="179" name="pastedImage_0.png" descr="pastedImage_0.png"/>
          <p:cNvPicPr>
            <a:picLocks noChangeAspect="1"/>
          </p:cNvPicPr>
          <p:nvPr>
            <p:ph type="pic" idx="14"/>
          </p:nvPr>
        </p:nvPicPr>
        <p:blipFill>
          <a:blip r:embed="rId2">
            <a:extLst/>
          </a:blip>
          <a:srcRect l="16845" t="0" r="16845" b="0"/>
          <a:stretch>
            <a:fillRect/>
          </a:stretch>
        </p:blipFill>
        <p:spPr>
          <a:xfrm>
            <a:off x="13757906" y="2159000"/>
            <a:ext cx="9864095" cy="10351210"/>
          </a:xfrm>
          <a:prstGeom prst="rect">
            <a:avLst/>
          </a:prstGeom>
        </p:spPr>
      </p:pic>
      <p:sp>
        <p:nvSpPr>
          <p:cNvPr id="180" name="The Proble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85165">
              <a:spcBef>
                <a:spcPts val="3200"/>
              </a:spcBef>
              <a:defRPr sz="7221"/>
            </a:lvl1pPr>
          </a:lstStyle>
          <a:p>
            <a:pPr/>
            <a:r>
              <a:t>The Problem</a:t>
            </a:r>
          </a:p>
        </p:txBody>
      </p:sp>
      <p:sp>
        <p:nvSpPr>
          <p:cNvPr id="181" name="Arrow"/>
          <p:cNvSpPr/>
          <p:nvPr/>
        </p:nvSpPr>
        <p:spPr>
          <a:xfrm>
            <a:off x="3982207" y="7979875"/>
            <a:ext cx="505982" cy="505982"/>
          </a:xfrm>
          <a:prstGeom prst="rightArrow">
            <a:avLst>
              <a:gd name="adj1" fmla="val 32000"/>
              <a:gd name="adj2" fmla="val 64000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cap="all" sz="40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We have been in ERP software business for 31 years…"/>
          <p:cNvSpPr txBox="1"/>
          <p:nvPr>
            <p:ph type="body" sz="half" idx="1"/>
          </p:nvPr>
        </p:nvSpPr>
        <p:spPr>
          <a:xfrm>
            <a:off x="762000" y="3547640"/>
            <a:ext cx="12282404" cy="9670734"/>
          </a:xfrm>
          <a:prstGeom prst="rect">
            <a:avLst/>
          </a:prstGeom>
        </p:spPr>
        <p:txBody>
          <a:bodyPr/>
          <a:lstStyle/>
          <a:p>
            <a:pPr/>
            <a:r>
              <a:t>We have been in ERP software business for 31 years</a:t>
            </a:r>
          </a:p>
          <a:p>
            <a:pPr/>
            <a:r>
              <a:t>The customer need has been validated by current customers as few million euros were spent in to our ERP product during time period above mentioned</a:t>
            </a:r>
          </a:p>
        </p:txBody>
      </p:sp>
      <p:sp>
        <p:nvSpPr>
          <p:cNvPr id="184" name="The Problem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Problem</a:t>
            </a:r>
          </a:p>
        </p:txBody>
      </p:sp>
      <p:pic>
        <p:nvPicPr>
          <p:cNvPr id="185" name="pastedImage_0.png" descr="pastedImage_0.png"/>
          <p:cNvPicPr>
            <a:picLocks noChangeAspect="1"/>
          </p:cNvPicPr>
          <p:nvPr>
            <p:ph type="pic" idx="14"/>
          </p:nvPr>
        </p:nvPicPr>
        <p:blipFill>
          <a:blip r:embed="rId2">
            <a:extLst/>
          </a:blip>
          <a:srcRect l="16845" t="0" r="16845" b="0"/>
          <a:stretch>
            <a:fillRect/>
          </a:stretch>
        </p:blipFill>
        <p:spPr>
          <a:xfrm>
            <a:off x="13757906" y="2159000"/>
            <a:ext cx="9864095" cy="10351210"/>
          </a:xfrm>
          <a:prstGeom prst="rect">
            <a:avLst/>
          </a:prstGeom>
        </p:spPr>
      </p:pic>
      <p:sp>
        <p:nvSpPr>
          <p:cNvPr id="186" name="problem valid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85165">
              <a:spcBef>
                <a:spcPts val="3200"/>
              </a:spcBef>
              <a:defRPr sz="7221"/>
            </a:lvl1pPr>
          </a:lstStyle>
          <a:p>
            <a:pPr/>
            <a:r>
              <a:t>problem validation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he Problem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Problem</a:t>
            </a:r>
          </a:p>
        </p:txBody>
      </p:sp>
      <p:sp>
        <p:nvSpPr>
          <p:cNvPr id="189" name="The Proble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85165">
              <a:spcBef>
                <a:spcPts val="3200"/>
              </a:spcBef>
              <a:defRPr sz="7221"/>
            </a:lvl1pPr>
          </a:lstStyle>
          <a:p>
            <a:pPr/>
            <a:r>
              <a:t>The Problem</a:t>
            </a:r>
          </a:p>
        </p:txBody>
      </p:sp>
      <p:sp>
        <p:nvSpPr>
          <p:cNvPr id="190" name="Harri Paananen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Harri Paananen</a:t>
            </a:r>
          </a:p>
          <a:p>
            <a:pPr lvl="1"/>
            <a:r>
              <a:t>controller, MA</a:t>
            </a:r>
          </a:p>
          <a:p>
            <a:pPr lvl="1"/>
            <a:r>
              <a:t>"typical user"</a:t>
            </a:r>
          </a:p>
          <a:p>
            <a:pPr/>
            <a:r>
              <a:t>Olli Rundgren</a:t>
            </a:r>
          </a:p>
          <a:p>
            <a:pPr lvl="1"/>
            <a:r>
              <a:t>CEO, Psyon Games</a:t>
            </a:r>
          </a:p>
          <a:p>
            <a:pPr lvl="1"/>
            <a:r>
              <a:t>"management need"</a:t>
            </a:r>
          </a:p>
        </p:txBody>
      </p:sp>
      <p:pic>
        <p:nvPicPr>
          <p:cNvPr id="191" name="pitch1_very_fast.mp4" descr="pitch1_very_fast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8706426" y="2336808"/>
            <a:ext cx="14035307" cy="93568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75000" fill="hold"/>
                                        <p:tgtEl>
                                          <p:spTgt spid="1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91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he Problem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Problem</a:t>
            </a:r>
          </a:p>
        </p:txBody>
      </p:sp>
      <p:sp>
        <p:nvSpPr>
          <p:cNvPr id="194" name="The solu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85165">
              <a:spcBef>
                <a:spcPts val="3200"/>
              </a:spcBef>
              <a:defRPr sz="7221"/>
            </a:lvl1pPr>
          </a:lstStyle>
          <a:p>
            <a:pPr/>
            <a:r>
              <a:t>The solution</a:t>
            </a:r>
          </a:p>
        </p:txBody>
      </p:sp>
      <p:sp>
        <p:nvSpPr>
          <p:cNvPr id="195" name="Our web based software…"/>
          <p:cNvSpPr txBox="1"/>
          <p:nvPr>
            <p:ph type="body" sz="half" idx="1"/>
          </p:nvPr>
        </p:nvSpPr>
        <p:spPr>
          <a:xfrm>
            <a:off x="762000" y="3860800"/>
            <a:ext cx="9557710" cy="8585200"/>
          </a:xfrm>
          <a:prstGeom prst="rect">
            <a:avLst/>
          </a:prstGeom>
        </p:spPr>
        <p:txBody>
          <a:bodyPr/>
          <a:lstStyle/>
          <a:p>
            <a:pPr/>
            <a:r>
              <a:t>Our web based </a:t>
            </a:r>
            <a:r>
              <a:rPr b="1">
                <a:solidFill>
                  <a:schemeClr val="accent3">
                    <a:hueOff val="1279411"/>
                    <a:satOff val="-9468"/>
                    <a:lumOff val="-15294"/>
                  </a:schemeClr>
                </a:solidFill>
                <a:latin typeface="Avenir Next"/>
                <a:ea typeface="Avenir Next"/>
                <a:cs typeface="Avenir Next"/>
                <a:sym typeface="Avenir Next"/>
              </a:rPr>
              <a:t>software</a:t>
            </a:r>
          </a:p>
          <a:p>
            <a:pPr lvl="1"/>
            <a:r>
              <a:t>faster and easier to use </a:t>
            </a:r>
          </a:p>
          <a:p>
            <a:pPr/>
            <a:r>
              <a:t>Lots of </a:t>
            </a:r>
            <a:r>
              <a:rPr b="1">
                <a:solidFill>
                  <a:schemeClr val="accent1">
                    <a:hueOff val="104794"/>
                    <a:lumOff val="-8431"/>
                  </a:schemeClr>
                </a:solidFill>
                <a:latin typeface="Avenir Next"/>
                <a:ea typeface="Avenir Next"/>
                <a:cs typeface="Avenir Next"/>
                <a:sym typeface="Avenir Next"/>
              </a:rPr>
              <a:t>unique</a:t>
            </a:r>
            <a:r>
              <a:t> features</a:t>
            </a:r>
          </a:p>
          <a:p>
            <a:pPr/>
            <a:r>
              <a:t>Handles enterprise -level demands</a:t>
            </a:r>
          </a:p>
        </p:txBody>
      </p:sp>
      <p:pic>
        <p:nvPicPr>
          <p:cNvPr id="196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5357" r="0" b="12448"/>
          <a:stretch>
            <a:fillRect/>
          </a:stretch>
        </p:blipFill>
        <p:spPr>
          <a:xfrm>
            <a:off x="11033635" y="2151324"/>
            <a:ext cx="12603310" cy="7049976"/>
          </a:xfrm>
          <a:prstGeom prst="rect">
            <a:avLst/>
          </a:prstGeom>
          <a:ln w="12700">
            <a:solidFill>
              <a:srgbClr val="F3F7F5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Feet to the ground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Feet to the ground</a:t>
            </a:r>
          </a:p>
        </p:txBody>
      </p:sp>
      <p:sp>
        <p:nvSpPr>
          <p:cNvPr id="199" name="Value to customer vs unique produc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85165">
              <a:spcBef>
                <a:spcPts val="3200"/>
              </a:spcBef>
              <a:defRPr sz="7221"/>
            </a:lvl1pPr>
          </a:lstStyle>
          <a:p>
            <a:pPr/>
            <a:r>
              <a:t>Value to customer vs unique product</a:t>
            </a:r>
          </a:p>
        </p:txBody>
      </p:sp>
      <p:grpSp>
        <p:nvGrpSpPr>
          <p:cNvPr id="215" name="Group"/>
          <p:cNvGrpSpPr/>
          <p:nvPr/>
        </p:nvGrpSpPr>
        <p:grpSpPr>
          <a:xfrm>
            <a:off x="1329955" y="4166108"/>
            <a:ext cx="21867381" cy="9337003"/>
            <a:chOff x="0" y="-71842"/>
            <a:chExt cx="21867379" cy="9337001"/>
          </a:xfrm>
        </p:grpSpPr>
        <p:pic>
          <p:nvPicPr>
            <p:cNvPr id="200" name="Line" descr="Line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16200000">
              <a:off x="-1891311" y="3890048"/>
              <a:ext cx="7927760" cy="101601"/>
            </a:xfrm>
            <a:prstGeom prst="rect">
              <a:avLst/>
            </a:prstGeom>
            <a:effectLst/>
          </p:spPr>
        </p:pic>
        <p:pic>
          <p:nvPicPr>
            <p:cNvPr id="202" name="Line" descr="Lin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075972" y="7880661"/>
              <a:ext cx="19747794" cy="101601"/>
            </a:xfrm>
            <a:prstGeom prst="rect">
              <a:avLst/>
            </a:prstGeom>
            <a:effectLst/>
          </p:spPr>
        </p:pic>
        <p:sp>
          <p:nvSpPr>
            <p:cNvPr id="204" name="Unique"/>
            <p:cNvSpPr txBox="1"/>
            <p:nvPr/>
          </p:nvSpPr>
          <p:spPr>
            <a:xfrm>
              <a:off x="0" y="870193"/>
              <a:ext cx="1863852" cy="8636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ct val="80000"/>
                </a:lnSpc>
                <a:spcBef>
                  <a:spcPts val="3900"/>
                </a:spcBef>
                <a:defRPr cap="all" sz="6000">
                  <a:solidFill>
                    <a:schemeClr val="accent1"/>
                  </a:solidFill>
                  <a:latin typeface="+mn-lt"/>
                  <a:ea typeface="+mn-ea"/>
                  <a:cs typeface="+mn-cs"/>
                  <a:sym typeface="DIN Condensed"/>
                </a:defRPr>
              </a:lvl1pPr>
            </a:lstStyle>
            <a:p>
              <a:pPr/>
              <a:r>
                <a:t>Unique</a:t>
              </a:r>
            </a:p>
          </p:txBody>
        </p:sp>
        <p:sp>
          <p:nvSpPr>
            <p:cNvPr id="205" name="value to customer"/>
            <p:cNvSpPr txBox="1"/>
            <p:nvPr/>
          </p:nvSpPr>
          <p:spPr>
            <a:xfrm>
              <a:off x="16877803" y="8401557"/>
              <a:ext cx="4989577" cy="8636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ct val="80000"/>
                </a:lnSpc>
                <a:spcBef>
                  <a:spcPts val="3900"/>
                </a:spcBef>
                <a:defRPr cap="all" sz="6000">
                  <a:solidFill>
                    <a:schemeClr val="accent1"/>
                  </a:solidFill>
                  <a:latin typeface="+mn-lt"/>
                  <a:ea typeface="+mn-ea"/>
                  <a:cs typeface="+mn-cs"/>
                  <a:sym typeface="DIN Condensed"/>
                </a:defRPr>
              </a:lvl1pPr>
            </a:lstStyle>
            <a:p>
              <a:pPr/>
              <a:r>
                <a:t>value to customer</a:t>
              </a:r>
            </a:p>
          </p:txBody>
        </p:sp>
        <p:pic>
          <p:nvPicPr>
            <p:cNvPr id="206" name="Line" descr="Lin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3500000">
              <a:off x="1968813" y="119559"/>
              <a:ext cx="540827" cy="101601"/>
            </a:xfrm>
            <a:prstGeom prst="rect">
              <a:avLst/>
            </a:prstGeom>
            <a:effectLst/>
          </p:spPr>
        </p:pic>
        <p:pic>
          <p:nvPicPr>
            <p:cNvPr id="208" name="Line" descr="Lin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18900000">
              <a:off x="1661881" y="106859"/>
              <a:ext cx="547530" cy="101601"/>
            </a:xfrm>
            <a:prstGeom prst="rect">
              <a:avLst/>
            </a:prstGeom>
            <a:effectLst/>
          </p:spPr>
        </p:pic>
        <p:sp>
          <p:nvSpPr>
            <p:cNvPr id="210" name="price"/>
            <p:cNvSpPr txBox="1"/>
            <p:nvPr/>
          </p:nvSpPr>
          <p:spPr>
            <a:xfrm>
              <a:off x="19964179" y="7004042"/>
              <a:ext cx="1293877" cy="800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000">
                  <a:solidFill>
                    <a:schemeClr val="accent1"/>
                  </a:solidFill>
                </a:defRPr>
              </a:lvl1pPr>
            </a:lstStyle>
            <a:p>
              <a:pPr/>
              <a:r>
                <a:t>price</a:t>
              </a:r>
            </a:p>
          </p:txBody>
        </p:sp>
        <p:pic>
          <p:nvPicPr>
            <p:cNvPr id="211" name="Line" descr="Lin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8100000">
              <a:off x="21343145" y="8032211"/>
              <a:ext cx="540826" cy="101601"/>
            </a:xfrm>
            <a:prstGeom prst="rect">
              <a:avLst/>
            </a:prstGeom>
            <a:effectLst/>
          </p:spPr>
        </p:pic>
        <p:pic>
          <p:nvPicPr>
            <p:cNvPr id="213" name="Line" descr="Lin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2700000">
              <a:off x="21339793" y="7746505"/>
              <a:ext cx="547530" cy="10160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Feet to the ground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Feet to the ground</a:t>
            </a:r>
          </a:p>
        </p:txBody>
      </p:sp>
      <p:sp>
        <p:nvSpPr>
          <p:cNvPr id="218" name="Value to customer vs unique produc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85165">
              <a:spcBef>
                <a:spcPts val="3200"/>
              </a:spcBef>
              <a:defRPr sz="7221"/>
            </a:lvl1pPr>
          </a:lstStyle>
          <a:p>
            <a:pPr/>
            <a:r>
              <a:t>Value to customer vs unique product</a:t>
            </a:r>
          </a:p>
        </p:txBody>
      </p:sp>
      <p:grpSp>
        <p:nvGrpSpPr>
          <p:cNvPr id="242" name="Group"/>
          <p:cNvGrpSpPr/>
          <p:nvPr/>
        </p:nvGrpSpPr>
        <p:grpSpPr>
          <a:xfrm>
            <a:off x="1329955" y="4166109"/>
            <a:ext cx="21867381" cy="9337002"/>
            <a:chOff x="0" y="-60867"/>
            <a:chExt cx="21867379" cy="9337001"/>
          </a:xfrm>
        </p:grpSpPr>
        <p:grpSp>
          <p:nvGrpSpPr>
            <p:cNvPr id="234" name="Group"/>
            <p:cNvGrpSpPr/>
            <p:nvPr/>
          </p:nvGrpSpPr>
          <p:grpSpPr>
            <a:xfrm>
              <a:off x="0" y="-60868"/>
              <a:ext cx="21867380" cy="9337003"/>
              <a:chOff x="0" y="-71842"/>
              <a:chExt cx="21867379" cy="9337001"/>
            </a:xfrm>
          </p:grpSpPr>
          <p:pic>
            <p:nvPicPr>
              <p:cNvPr id="219" name="Line" descr="Line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 rot="16200000">
                <a:off x="-1891311" y="3890048"/>
                <a:ext cx="7927760" cy="101601"/>
              </a:xfrm>
              <a:prstGeom prst="rect">
                <a:avLst/>
              </a:prstGeom>
              <a:effectLst/>
            </p:spPr>
          </p:pic>
          <p:pic>
            <p:nvPicPr>
              <p:cNvPr id="221" name="Line" descr="Line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2075972" y="7880661"/>
                <a:ext cx="19747794" cy="101601"/>
              </a:xfrm>
              <a:prstGeom prst="rect">
                <a:avLst/>
              </a:prstGeom>
              <a:effectLst/>
            </p:spPr>
          </p:pic>
          <p:sp>
            <p:nvSpPr>
              <p:cNvPr id="223" name="Unique"/>
              <p:cNvSpPr txBox="1"/>
              <p:nvPr/>
            </p:nvSpPr>
            <p:spPr>
              <a:xfrm>
                <a:off x="0" y="870193"/>
                <a:ext cx="1863852" cy="86360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lnSpc>
                    <a:spcPct val="80000"/>
                  </a:lnSpc>
                  <a:spcBef>
                    <a:spcPts val="3900"/>
                  </a:spcBef>
                  <a:defRPr cap="all" sz="60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  <a:sym typeface="DIN Condensed"/>
                  </a:defRPr>
                </a:lvl1pPr>
              </a:lstStyle>
              <a:p>
                <a:pPr/>
                <a:r>
                  <a:t>Unique</a:t>
                </a:r>
              </a:p>
            </p:txBody>
          </p:sp>
          <p:sp>
            <p:nvSpPr>
              <p:cNvPr id="224" name="value to customer"/>
              <p:cNvSpPr txBox="1"/>
              <p:nvPr/>
            </p:nvSpPr>
            <p:spPr>
              <a:xfrm>
                <a:off x="16877803" y="8401557"/>
                <a:ext cx="4989577" cy="86360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lnSpc>
                    <a:spcPct val="80000"/>
                  </a:lnSpc>
                  <a:spcBef>
                    <a:spcPts val="3900"/>
                  </a:spcBef>
                  <a:defRPr cap="all" sz="60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  <a:sym typeface="DIN Condensed"/>
                  </a:defRPr>
                </a:lvl1pPr>
              </a:lstStyle>
              <a:p>
                <a:pPr/>
                <a:r>
                  <a:t>value to customer</a:t>
                </a:r>
              </a:p>
            </p:txBody>
          </p:sp>
          <p:pic>
            <p:nvPicPr>
              <p:cNvPr id="225" name="Line" descr="Line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 rot="13500000">
                <a:off x="1968813" y="119559"/>
                <a:ext cx="540827" cy="101601"/>
              </a:xfrm>
              <a:prstGeom prst="rect">
                <a:avLst/>
              </a:prstGeom>
              <a:effectLst/>
            </p:spPr>
          </p:pic>
          <p:pic>
            <p:nvPicPr>
              <p:cNvPr id="227" name="Line" descr="Line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8900000">
                <a:off x="1661881" y="106859"/>
                <a:ext cx="547530" cy="101601"/>
              </a:xfrm>
              <a:prstGeom prst="rect">
                <a:avLst/>
              </a:prstGeom>
              <a:effectLst/>
            </p:spPr>
          </p:pic>
          <p:sp>
            <p:nvSpPr>
              <p:cNvPr id="229" name="price"/>
              <p:cNvSpPr txBox="1"/>
              <p:nvPr/>
            </p:nvSpPr>
            <p:spPr>
              <a:xfrm>
                <a:off x="19964179" y="7004042"/>
                <a:ext cx="1293877" cy="8001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4000">
                    <a:solidFill>
                      <a:schemeClr val="accent1"/>
                    </a:solidFill>
                  </a:defRPr>
                </a:lvl1pPr>
              </a:lstStyle>
              <a:p>
                <a:pPr/>
                <a:r>
                  <a:t>price</a:t>
                </a:r>
              </a:p>
            </p:txBody>
          </p:sp>
          <p:pic>
            <p:nvPicPr>
              <p:cNvPr id="230" name="Line" descr="Line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 rot="8100000">
                <a:off x="21343145" y="8032211"/>
                <a:ext cx="540826" cy="101601"/>
              </a:xfrm>
              <a:prstGeom prst="rect">
                <a:avLst/>
              </a:prstGeom>
              <a:effectLst/>
            </p:spPr>
          </p:pic>
          <p:pic>
            <p:nvPicPr>
              <p:cNvPr id="232" name="Line" descr="Line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2700000">
                <a:off x="21339793" y="7746505"/>
                <a:ext cx="547530" cy="101601"/>
              </a:xfrm>
              <a:prstGeom prst="rect">
                <a:avLst/>
              </a:prstGeom>
              <a:effectLst/>
            </p:spPr>
          </p:pic>
        </p:grpSp>
        <p:pic>
          <p:nvPicPr>
            <p:cNvPr id="243" name="Connection Line" descr="Connection Line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411652" y="5203680"/>
              <a:ext cx="4572234" cy="2501798"/>
            </a:xfrm>
            <a:prstGeom prst="rect">
              <a:avLst/>
            </a:prstGeom>
            <a:effectLst/>
          </p:spPr>
        </p:pic>
        <p:pic>
          <p:nvPicPr>
            <p:cNvPr id="236" name="Line" descr="Line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 rot="16200000">
              <a:off x="14068925" y="7904336"/>
              <a:ext cx="990601" cy="76201"/>
            </a:xfrm>
            <a:prstGeom prst="rect">
              <a:avLst/>
            </a:prstGeom>
            <a:effectLst/>
          </p:spPr>
        </p:pic>
        <p:pic>
          <p:nvPicPr>
            <p:cNvPr id="245" name="Connection Line" descr="Connection Line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6892366" y="-26788"/>
              <a:ext cx="7730850" cy="5333322"/>
            </a:xfrm>
            <a:prstGeom prst="rect">
              <a:avLst/>
            </a:prstGeom>
            <a:effectLst/>
          </p:spPr>
        </p:pic>
        <p:pic>
          <p:nvPicPr>
            <p:cNvPr id="247" name="Connection Line" descr="Connection Line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4494328" y="-38096"/>
              <a:ext cx="7145485" cy="5895508"/>
            </a:xfrm>
            <a:prstGeom prst="rect">
              <a:avLst/>
            </a:prstGeom>
            <a:effectLst/>
          </p:spPr>
        </p:pic>
        <p:sp>
          <p:nvSpPr>
            <p:cNvPr id="240" name="SIZE OF THE MARKET"/>
            <p:cNvSpPr txBox="1"/>
            <p:nvPr/>
          </p:nvSpPr>
          <p:spPr>
            <a:xfrm>
              <a:off x="2953095" y="5331923"/>
              <a:ext cx="3708245" cy="1498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b="1" sz="4000">
                  <a:latin typeface="Avenir Next"/>
                  <a:ea typeface="Avenir Next"/>
                  <a:cs typeface="Avenir Next"/>
                  <a:sym typeface="Avenir Next"/>
                </a:defRPr>
              </a:lvl1pPr>
            </a:lstStyle>
            <a:p>
              <a:pPr/>
              <a:r>
                <a:t>SIZE OF THE MARKET</a:t>
              </a:r>
            </a:p>
          </p:txBody>
        </p:sp>
        <p:sp>
          <p:nvSpPr>
            <p:cNvPr id="241" name="required by law"/>
            <p:cNvSpPr txBox="1"/>
            <p:nvPr/>
          </p:nvSpPr>
          <p:spPr>
            <a:xfrm>
              <a:off x="13192816" y="8412531"/>
              <a:ext cx="2841499" cy="622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rgbClr val="A6AAA9"/>
                  </a:solidFill>
                </a:defRPr>
              </a:lvl1pPr>
            </a:lstStyle>
            <a:p>
              <a:pPr/>
              <a:r>
                <a:t>required by law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3" name="Group"/>
          <p:cNvGrpSpPr/>
          <p:nvPr/>
        </p:nvGrpSpPr>
        <p:grpSpPr>
          <a:xfrm>
            <a:off x="1329955" y="4166109"/>
            <a:ext cx="21867381" cy="9337002"/>
            <a:chOff x="0" y="-60867"/>
            <a:chExt cx="21867379" cy="9337001"/>
          </a:xfrm>
        </p:grpSpPr>
        <p:grpSp>
          <p:nvGrpSpPr>
            <p:cNvPr id="265" name="Group"/>
            <p:cNvGrpSpPr/>
            <p:nvPr/>
          </p:nvGrpSpPr>
          <p:grpSpPr>
            <a:xfrm>
              <a:off x="0" y="-60868"/>
              <a:ext cx="21867380" cy="9337003"/>
              <a:chOff x="0" y="-71842"/>
              <a:chExt cx="21867379" cy="9337001"/>
            </a:xfrm>
          </p:grpSpPr>
          <p:pic>
            <p:nvPicPr>
              <p:cNvPr id="250" name="Line" descr="Line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 rot="16200000">
                <a:off x="-1891311" y="3890048"/>
                <a:ext cx="7927760" cy="101601"/>
              </a:xfrm>
              <a:prstGeom prst="rect">
                <a:avLst/>
              </a:prstGeom>
              <a:effectLst/>
            </p:spPr>
          </p:pic>
          <p:pic>
            <p:nvPicPr>
              <p:cNvPr id="252" name="Line" descr="Line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2075972" y="7880661"/>
                <a:ext cx="19747794" cy="101601"/>
              </a:xfrm>
              <a:prstGeom prst="rect">
                <a:avLst/>
              </a:prstGeom>
              <a:effectLst/>
            </p:spPr>
          </p:pic>
          <p:sp>
            <p:nvSpPr>
              <p:cNvPr id="254" name="Unique"/>
              <p:cNvSpPr txBox="1"/>
              <p:nvPr/>
            </p:nvSpPr>
            <p:spPr>
              <a:xfrm>
                <a:off x="0" y="870193"/>
                <a:ext cx="1863852" cy="86360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lnSpc>
                    <a:spcPct val="80000"/>
                  </a:lnSpc>
                  <a:spcBef>
                    <a:spcPts val="3900"/>
                  </a:spcBef>
                  <a:defRPr cap="all" sz="60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  <a:sym typeface="DIN Condensed"/>
                  </a:defRPr>
                </a:lvl1pPr>
              </a:lstStyle>
              <a:p>
                <a:pPr/>
                <a:r>
                  <a:t>Unique</a:t>
                </a:r>
              </a:p>
            </p:txBody>
          </p:sp>
          <p:sp>
            <p:nvSpPr>
              <p:cNvPr id="255" name="value to customer"/>
              <p:cNvSpPr txBox="1"/>
              <p:nvPr/>
            </p:nvSpPr>
            <p:spPr>
              <a:xfrm>
                <a:off x="16877803" y="8401557"/>
                <a:ext cx="4989577" cy="86360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lnSpc>
                    <a:spcPct val="80000"/>
                  </a:lnSpc>
                  <a:spcBef>
                    <a:spcPts val="3900"/>
                  </a:spcBef>
                  <a:defRPr cap="all" sz="60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  <a:sym typeface="DIN Condensed"/>
                  </a:defRPr>
                </a:lvl1pPr>
              </a:lstStyle>
              <a:p>
                <a:pPr/>
                <a:r>
                  <a:t>value to customer</a:t>
                </a:r>
              </a:p>
            </p:txBody>
          </p:sp>
          <p:pic>
            <p:nvPicPr>
              <p:cNvPr id="256" name="Line" descr="Line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 rot="13500000">
                <a:off x="1968813" y="119559"/>
                <a:ext cx="540827" cy="101601"/>
              </a:xfrm>
              <a:prstGeom prst="rect">
                <a:avLst/>
              </a:prstGeom>
              <a:effectLst/>
            </p:spPr>
          </p:pic>
          <p:pic>
            <p:nvPicPr>
              <p:cNvPr id="258" name="Line" descr="Line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8900000">
                <a:off x="1661881" y="106859"/>
                <a:ext cx="547530" cy="101601"/>
              </a:xfrm>
              <a:prstGeom prst="rect">
                <a:avLst/>
              </a:prstGeom>
              <a:effectLst/>
            </p:spPr>
          </p:pic>
          <p:sp>
            <p:nvSpPr>
              <p:cNvPr id="260" name="price"/>
              <p:cNvSpPr txBox="1"/>
              <p:nvPr/>
            </p:nvSpPr>
            <p:spPr>
              <a:xfrm>
                <a:off x="19964179" y="7004042"/>
                <a:ext cx="1293877" cy="8001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4000">
                    <a:solidFill>
                      <a:schemeClr val="accent1"/>
                    </a:solidFill>
                  </a:defRPr>
                </a:lvl1pPr>
              </a:lstStyle>
              <a:p>
                <a:pPr/>
                <a:r>
                  <a:t>price</a:t>
                </a:r>
              </a:p>
            </p:txBody>
          </p:sp>
          <p:pic>
            <p:nvPicPr>
              <p:cNvPr id="261" name="Line" descr="Line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 rot="8100000">
                <a:off x="21343145" y="8032211"/>
                <a:ext cx="540826" cy="101601"/>
              </a:xfrm>
              <a:prstGeom prst="rect">
                <a:avLst/>
              </a:prstGeom>
              <a:effectLst/>
            </p:spPr>
          </p:pic>
          <p:pic>
            <p:nvPicPr>
              <p:cNvPr id="263" name="Line" descr="Line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2700000">
                <a:off x="21339793" y="7746505"/>
                <a:ext cx="547530" cy="101601"/>
              </a:xfrm>
              <a:prstGeom prst="rect">
                <a:avLst/>
              </a:prstGeom>
              <a:effectLst/>
            </p:spPr>
          </p:pic>
        </p:grpSp>
        <p:pic>
          <p:nvPicPr>
            <p:cNvPr id="278" name="Connection Line" descr="Connection Line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411652" y="5203680"/>
              <a:ext cx="4572234" cy="2501798"/>
            </a:xfrm>
            <a:prstGeom prst="rect">
              <a:avLst/>
            </a:prstGeom>
            <a:effectLst/>
          </p:spPr>
        </p:pic>
        <p:pic>
          <p:nvPicPr>
            <p:cNvPr id="267" name="Line" descr="Line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 rot="16200000">
              <a:off x="14068925" y="7904336"/>
              <a:ext cx="990601" cy="76201"/>
            </a:xfrm>
            <a:prstGeom prst="rect">
              <a:avLst/>
            </a:prstGeom>
            <a:effectLst/>
          </p:spPr>
        </p:pic>
        <p:pic>
          <p:nvPicPr>
            <p:cNvPr id="280" name="Connection Line" descr="Connection Line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6892366" y="-26788"/>
              <a:ext cx="7730850" cy="5333322"/>
            </a:xfrm>
            <a:prstGeom prst="rect">
              <a:avLst/>
            </a:prstGeom>
            <a:effectLst/>
          </p:spPr>
        </p:pic>
        <p:pic>
          <p:nvPicPr>
            <p:cNvPr id="282" name="Connection Line" descr="Connection Line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4494328" y="-38096"/>
              <a:ext cx="7145485" cy="5895508"/>
            </a:xfrm>
            <a:prstGeom prst="rect">
              <a:avLst/>
            </a:prstGeom>
            <a:effectLst/>
          </p:spPr>
        </p:pic>
        <p:sp>
          <p:nvSpPr>
            <p:cNvPr id="271" name="SIZE OF THE MARKET"/>
            <p:cNvSpPr txBox="1"/>
            <p:nvPr/>
          </p:nvSpPr>
          <p:spPr>
            <a:xfrm>
              <a:off x="2953095" y="5331923"/>
              <a:ext cx="3708245" cy="1498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b="1" sz="4000">
                  <a:latin typeface="Avenir Next"/>
                  <a:ea typeface="Avenir Next"/>
                  <a:cs typeface="Avenir Next"/>
                  <a:sym typeface="Avenir Next"/>
                </a:defRPr>
              </a:lvl1pPr>
            </a:lstStyle>
            <a:p>
              <a:pPr/>
              <a:r>
                <a:t>SIZE OF THE MARKET</a:t>
              </a:r>
            </a:p>
          </p:txBody>
        </p:sp>
        <p:sp>
          <p:nvSpPr>
            <p:cNvPr id="272" name="required by law"/>
            <p:cNvSpPr txBox="1"/>
            <p:nvPr/>
          </p:nvSpPr>
          <p:spPr>
            <a:xfrm>
              <a:off x="13192816" y="8412531"/>
              <a:ext cx="2841499" cy="622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rgbClr val="A6AAA9"/>
                  </a:solidFill>
                </a:defRPr>
              </a:lvl1pPr>
            </a:lstStyle>
            <a:p>
              <a:pPr/>
              <a:r>
                <a:t>required by law</a:t>
              </a:r>
            </a:p>
          </p:txBody>
        </p:sp>
      </p:grpSp>
      <p:sp>
        <p:nvSpPr>
          <p:cNvPr id="274" name="Feet to the ground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Feet to the ground</a:t>
            </a:r>
          </a:p>
        </p:txBody>
      </p:sp>
      <p:sp>
        <p:nvSpPr>
          <p:cNvPr id="275" name="Value to customer vs unique produc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85165">
              <a:spcBef>
                <a:spcPts val="3200"/>
              </a:spcBef>
              <a:defRPr sz="7221"/>
            </a:lvl1pPr>
          </a:lstStyle>
          <a:p>
            <a:pPr/>
            <a:r>
              <a:t>Value to customer vs unique product</a:t>
            </a:r>
          </a:p>
        </p:txBody>
      </p:sp>
      <p:sp>
        <p:nvSpPr>
          <p:cNvPr id="276" name="Puzzle Piece"/>
          <p:cNvSpPr/>
          <p:nvPr/>
        </p:nvSpPr>
        <p:spPr>
          <a:xfrm>
            <a:off x="15044787" y="9312321"/>
            <a:ext cx="1616373" cy="9478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970" y="0"/>
                </a:moveTo>
                <a:cubicBezTo>
                  <a:pt x="4727" y="0"/>
                  <a:pt x="4529" y="339"/>
                  <a:pt x="4529" y="754"/>
                </a:cubicBezTo>
                <a:lnTo>
                  <a:pt x="4529" y="7491"/>
                </a:lnTo>
                <a:cubicBezTo>
                  <a:pt x="4382" y="8825"/>
                  <a:pt x="3672" y="8999"/>
                  <a:pt x="3672" y="8999"/>
                </a:cubicBezTo>
                <a:cubicBezTo>
                  <a:pt x="3377" y="9059"/>
                  <a:pt x="2943" y="8562"/>
                  <a:pt x="2783" y="8363"/>
                </a:cubicBezTo>
                <a:cubicBezTo>
                  <a:pt x="2489" y="7923"/>
                  <a:pt x="2110" y="7658"/>
                  <a:pt x="1698" y="7658"/>
                </a:cubicBezTo>
                <a:cubicBezTo>
                  <a:pt x="760" y="7658"/>
                  <a:pt x="0" y="9026"/>
                  <a:pt x="0" y="10717"/>
                </a:cubicBezTo>
                <a:cubicBezTo>
                  <a:pt x="0" y="12407"/>
                  <a:pt x="760" y="13778"/>
                  <a:pt x="1698" y="13778"/>
                </a:cubicBezTo>
                <a:cubicBezTo>
                  <a:pt x="2082" y="13778"/>
                  <a:pt x="2436" y="13545"/>
                  <a:pt x="2720" y="13157"/>
                </a:cubicBezTo>
                <a:lnTo>
                  <a:pt x="2720" y="13160"/>
                </a:lnTo>
                <a:cubicBezTo>
                  <a:pt x="2746" y="13124"/>
                  <a:pt x="3313" y="12370"/>
                  <a:pt x="3672" y="12443"/>
                </a:cubicBezTo>
                <a:cubicBezTo>
                  <a:pt x="3672" y="12443"/>
                  <a:pt x="4382" y="12617"/>
                  <a:pt x="4529" y="13951"/>
                </a:cubicBezTo>
                <a:lnTo>
                  <a:pt x="4529" y="20846"/>
                </a:lnTo>
                <a:cubicBezTo>
                  <a:pt x="4529" y="21260"/>
                  <a:pt x="4727" y="21600"/>
                  <a:pt x="4970" y="21600"/>
                </a:cubicBezTo>
                <a:lnTo>
                  <a:pt x="9322" y="21600"/>
                </a:lnTo>
                <a:cubicBezTo>
                  <a:pt x="9749" y="21162"/>
                  <a:pt x="9815" y="20388"/>
                  <a:pt x="9815" y="20388"/>
                </a:cubicBezTo>
                <a:cubicBezTo>
                  <a:pt x="9857" y="19778"/>
                  <a:pt x="9419" y="18814"/>
                  <a:pt x="9396" y="18765"/>
                </a:cubicBezTo>
                <a:lnTo>
                  <a:pt x="9394" y="18763"/>
                </a:lnTo>
                <a:cubicBezTo>
                  <a:pt x="9168" y="18278"/>
                  <a:pt x="9032" y="17676"/>
                  <a:pt x="9032" y="17022"/>
                </a:cubicBezTo>
                <a:cubicBezTo>
                  <a:pt x="9032" y="15422"/>
                  <a:pt x="9836" y="14124"/>
                  <a:pt x="10827" y="14124"/>
                </a:cubicBezTo>
                <a:cubicBezTo>
                  <a:pt x="11818" y="14124"/>
                  <a:pt x="12621" y="15422"/>
                  <a:pt x="12621" y="17022"/>
                </a:cubicBezTo>
                <a:cubicBezTo>
                  <a:pt x="12621" y="17724"/>
                  <a:pt x="12467" y="18368"/>
                  <a:pt x="12209" y="18869"/>
                </a:cubicBezTo>
                <a:cubicBezTo>
                  <a:pt x="12092" y="19143"/>
                  <a:pt x="11799" y="19886"/>
                  <a:pt x="11834" y="20388"/>
                </a:cubicBezTo>
                <a:cubicBezTo>
                  <a:pt x="11834" y="20388"/>
                  <a:pt x="11900" y="21162"/>
                  <a:pt x="12327" y="21600"/>
                </a:cubicBezTo>
                <a:lnTo>
                  <a:pt x="16679" y="21600"/>
                </a:lnTo>
                <a:cubicBezTo>
                  <a:pt x="16922" y="21600"/>
                  <a:pt x="17120" y="21261"/>
                  <a:pt x="17120" y="20846"/>
                </a:cubicBezTo>
                <a:lnTo>
                  <a:pt x="17120" y="13499"/>
                </a:lnTo>
                <a:cubicBezTo>
                  <a:pt x="17332" y="12447"/>
                  <a:pt x="17928" y="12299"/>
                  <a:pt x="17928" y="12299"/>
                </a:cubicBezTo>
                <a:cubicBezTo>
                  <a:pt x="18223" y="12239"/>
                  <a:pt x="18657" y="12736"/>
                  <a:pt x="18817" y="12935"/>
                </a:cubicBezTo>
                <a:cubicBezTo>
                  <a:pt x="19111" y="13375"/>
                  <a:pt x="19490" y="13640"/>
                  <a:pt x="19902" y="13640"/>
                </a:cubicBezTo>
                <a:cubicBezTo>
                  <a:pt x="20840" y="13640"/>
                  <a:pt x="21600" y="12272"/>
                  <a:pt x="21600" y="10581"/>
                </a:cubicBezTo>
                <a:cubicBezTo>
                  <a:pt x="21600" y="8891"/>
                  <a:pt x="20840" y="7519"/>
                  <a:pt x="19902" y="7519"/>
                </a:cubicBezTo>
                <a:cubicBezTo>
                  <a:pt x="19518" y="7519"/>
                  <a:pt x="19164" y="7753"/>
                  <a:pt x="18880" y="8141"/>
                </a:cubicBezTo>
                <a:lnTo>
                  <a:pt x="18880" y="8138"/>
                </a:lnTo>
                <a:cubicBezTo>
                  <a:pt x="18854" y="8174"/>
                  <a:pt x="18287" y="8928"/>
                  <a:pt x="17928" y="8855"/>
                </a:cubicBezTo>
                <a:cubicBezTo>
                  <a:pt x="17928" y="8855"/>
                  <a:pt x="17332" y="8707"/>
                  <a:pt x="17120" y="7655"/>
                </a:cubicBezTo>
                <a:lnTo>
                  <a:pt x="17120" y="6814"/>
                </a:lnTo>
                <a:lnTo>
                  <a:pt x="17120" y="754"/>
                </a:lnTo>
                <a:cubicBezTo>
                  <a:pt x="17120" y="340"/>
                  <a:pt x="16921" y="0"/>
                  <a:pt x="16678" y="0"/>
                </a:cubicBezTo>
                <a:lnTo>
                  <a:pt x="12109" y="0"/>
                </a:lnTo>
                <a:cubicBezTo>
                  <a:pt x="11780" y="445"/>
                  <a:pt x="11725" y="1085"/>
                  <a:pt x="11725" y="1085"/>
                </a:cubicBezTo>
                <a:cubicBezTo>
                  <a:pt x="11682" y="1697"/>
                  <a:pt x="12124" y="2664"/>
                  <a:pt x="12145" y="2708"/>
                </a:cubicBezTo>
                <a:lnTo>
                  <a:pt x="12142" y="2708"/>
                </a:lnTo>
                <a:cubicBezTo>
                  <a:pt x="12369" y="3193"/>
                  <a:pt x="12506" y="3796"/>
                  <a:pt x="12506" y="4452"/>
                </a:cubicBezTo>
                <a:cubicBezTo>
                  <a:pt x="12506" y="6051"/>
                  <a:pt x="11704" y="7347"/>
                  <a:pt x="10712" y="7347"/>
                </a:cubicBezTo>
                <a:cubicBezTo>
                  <a:pt x="9721" y="7347"/>
                  <a:pt x="8917" y="6051"/>
                  <a:pt x="8917" y="4452"/>
                </a:cubicBezTo>
                <a:cubicBezTo>
                  <a:pt x="8917" y="3749"/>
                  <a:pt x="9072" y="3103"/>
                  <a:pt x="9330" y="2601"/>
                </a:cubicBezTo>
                <a:cubicBezTo>
                  <a:pt x="9447" y="2328"/>
                  <a:pt x="9738" y="1588"/>
                  <a:pt x="9703" y="1085"/>
                </a:cubicBezTo>
                <a:cubicBezTo>
                  <a:pt x="9703" y="1085"/>
                  <a:pt x="9648" y="445"/>
                  <a:pt x="9318" y="0"/>
                </a:cubicBezTo>
                <a:lnTo>
                  <a:pt x="4970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cap="all" sz="40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</a:p>
        </p:txBody>
      </p:sp>
      <p:sp>
        <p:nvSpPr>
          <p:cNvPr id="277" name="invoicing"/>
          <p:cNvSpPr txBox="1"/>
          <p:nvPr/>
        </p:nvSpPr>
        <p:spPr>
          <a:xfrm>
            <a:off x="12717048" y="9386197"/>
            <a:ext cx="22382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pPr/>
            <a:r>
              <a:t>invoicing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New_Template7">
  <a:themeElements>
    <a:clrScheme name="New_Template7">
      <a:dk1>
        <a:srgbClr val="222222"/>
      </a:dk1>
      <a:lt1>
        <a:srgbClr val="838787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DIN Condensed"/>
        <a:ea typeface="DIN Condensed"/>
        <a:cs typeface="DIN Condensed"/>
      </a:majorFont>
      <a:minorFont>
        <a:latin typeface="DIN Condensed"/>
        <a:ea typeface="DIN Condensed"/>
        <a:cs typeface="DIN Condensed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all" i="0" spc="0" strike="noStrike" sz="4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DIN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34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838787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7">
  <a:themeElements>
    <a:clrScheme name="New_Template7">
      <a:dk1>
        <a:srgbClr val="000000"/>
      </a:dk1>
      <a:lt1>
        <a:srgbClr val="FFFFFF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DIN Condensed"/>
        <a:ea typeface="DIN Condensed"/>
        <a:cs typeface="DIN Condensed"/>
      </a:majorFont>
      <a:minorFont>
        <a:latin typeface="DIN Condensed"/>
        <a:ea typeface="DIN Condensed"/>
        <a:cs typeface="DIN Condensed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all" i="0" spc="0" strike="noStrike" sz="4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DIN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34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838787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